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3" r:id="rId8"/>
    <p:sldId id="264" r:id="rId9"/>
    <p:sldId id="261" r:id="rId10"/>
    <p:sldId id="262" r:id="rId11"/>
    <p:sldId id="267" r:id="rId12"/>
    <p:sldId id="268" r:id="rId13"/>
    <p:sldId id="269" r:id="rId14"/>
    <p:sldId id="271" r:id="rId15"/>
    <p:sldId id="272" r:id="rId16"/>
    <p:sldId id="270" r:id="rId17"/>
    <p:sldId id="274" r:id="rId18"/>
    <p:sldId id="275" r:id="rId19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9.wmf"/><Relationship Id="rId8" Type="http://schemas.openxmlformats.org/officeDocument/2006/relationships/image" Target="../media/image8.wmf"/><Relationship Id="rId7" Type="http://schemas.openxmlformats.org/officeDocument/2006/relationships/image" Target="../media/image7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2" Type="http://schemas.openxmlformats.org/officeDocument/2006/relationships/image" Target="../media/image12.wmf"/><Relationship Id="rId11" Type="http://schemas.openxmlformats.org/officeDocument/2006/relationships/image" Target="../media/image11.wmf"/><Relationship Id="rId10" Type="http://schemas.openxmlformats.org/officeDocument/2006/relationships/image" Target="../media/image10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14.wmf"/><Relationship Id="rId1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4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wmf"/><Relationship Id="rId3" Type="http://schemas.openxmlformats.org/officeDocument/2006/relationships/oleObject" Target="../embeddings/oleObject2.bin"/><Relationship Id="rId26" Type="http://schemas.openxmlformats.org/officeDocument/2006/relationships/vmlDrawing" Target="../drawings/vmlDrawing1.v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12.wmf"/><Relationship Id="rId23" Type="http://schemas.openxmlformats.org/officeDocument/2006/relationships/oleObject" Target="../embeddings/oleObject12.bin"/><Relationship Id="rId22" Type="http://schemas.openxmlformats.org/officeDocument/2006/relationships/image" Target="../media/image11.wmf"/><Relationship Id="rId21" Type="http://schemas.openxmlformats.org/officeDocument/2006/relationships/oleObject" Target="../embeddings/oleObject11.bin"/><Relationship Id="rId20" Type="http://schemas.openxmlformats.org/officeDocument/2006/relationships/image" Target="../media/image10.wmf"/><Relationship Id="rId2" Type="http://schemas.openxmlformats.org/officeDocument/2006/relationships/image" Target="../media/image1.wmf"/><Relationship Id="rId19" Type="http://schemas.openxmlformats.org/officeDocument/2006/relationships/oleObject" Target="../embeddings/oleObject10.bin"/><Relationship Id="rId18" Type="http://schemas.openxmlformats.org/officeDocument/2006/relationships/image" Target="../media/image9.wmf"/><Relationship Id="rId17" Type="http://schemas.openxmlformats.org/officeDocument/2006/relationships/oleObject" Target="../embeddings/oleObject9.bin"/><Relationship Id="rId16" Type="http://schemas.openxmlformats.org/officeDocument/2006/relationships/image" Target="../media/image8.w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7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6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13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" Type="http://schemas.openxmlformats.org/officeDocument/2006/relationships/image" Target="../media/image13.png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4077335" y="1416685"/>
            <a:ext cx="508000" cy="4641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008755" y="2316480"/>
            <a:ext cx="508000" cy="4641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392805" y="2316480"/>
            <a:ext cx="508000" cy="4641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692650" y="2316480"/>
            <a:ext cx="508000" cy="4641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704465" y="2316480"/>
            <a:ext cx="508000" cy="4641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381625" y="2316480"/>
            <a:ext cx="508000" cy="4641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315335" y="3249295"/>
            <a:ext cx="508000" cy="4641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184650" y="3249295"/>
            <a:ext cx="508000" cy="4641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087620" y="3249295"/>
            <a:ext cx="508000" cy="4641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stCxn id="4" idx="3"/>
            <a:endCxn id="8" idx="0"/>
          </p:cNvCxnSpPr>
          <p:nvPr/>
        </p:nvCxnSpPr>
        <p:spPr>
          <a:xfrm flipH="1">
            <a:off x="2958465" y="1812925"/>
            <a:ext cx="1193165" cy="5035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9" idx="0"/>
          </p:cNvCxnSpPr>
          <p:nvPr/>
        </p:nvCxnSpPr>
        <p:spPr>
          <a:xfrm flipH="1" flipV="1">
            <a:off x="4510405" y="1812925"/>
            <a:ext cx="1125220" cy="5035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2" idx="0"/>
            <a:endCxn id="9" idx="3"/>
          </p:cNvCxnSpPr>
          <p:nvPr/>
        </p:nvCxnSpPr>
        <p:spPr>
          <a:xfrm flipV="1">
            <a:off x="4438650" y="2712720"/>
            <a:ext cx="1017270" cy="536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2" idx="0"/>
            <a:endCxn id="5" idx="4"/>
          </p:cNvCxnSpPr>
          <p:nvPr/>
        </p:nvCxnSpPr>
        <p:spPr>
          <a:xfrm flipH="1" flipV="1">
            <a:off x="4262755" y="2780665"/>
            <a:ext cx="175895" cy="468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2" idx="0"/>
            <a:endCxn id="7" idx="4"/>
          </p:cNvCxnSpPr>
          <p:nvPr/>
        </p:nvCxnSpPr>
        <p:spPr>
          <a:xfrm flipV="1">
            <a:off x="4438650" y="2780665"/>
            <a:ext cx="508000" cy="468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3134995" y="2712720"/>
            <a:ext cx="431165" cy="536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6" idx="4"/>
          </p:cNvCxnSpPr>
          <p:nvPr/>
        </p:nvCxnSpPr>
        <p:spPr>
          <a:xfrm flipV="1">
            <a:off x="3566160" y="2780665"/>
            <a:ext cx="80645" cy="468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3566160" y="2712720"/>
            <a:ext cx="513715" cy="536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1" idx="0"/>
            <a:endCxn id="7" idx="3"/>
          </p:cNvCxnSpPr>
          <p:nvPr/>
        </p:nvCxnSpPr>
        <p:spPr>
          <a:xfrm flipV="1">
            <a:off x="3569335" y="2712720"/>
            <a:ext cx="1197610" cy="536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9" idx="3"/>
          </p:cNvCxnSpPr>
          <p:nvPr/>
        </p:nvCxnSpPr>
        <p:spPr>
          <a:xfrm flipV="1">
            <a:off x="3569335" y="2712720"/>
            <a:ext cx="1886585" cy="536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5341620" y="2780665"/>
            <a:ext cx="294005" cy="468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7" idx="4"/>
          </p:cNvCxnSpPr>
          <p:nvPr/>
        </p:nvCxnSpPr>
        <p:spPr>
          <a:xfrm>
            <a:off x="4946650" y="2780665"/>
            <a:ext cx="396240" cy="4667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5" idx="5"/>
            <a:endCxn id="13" idx="0"/>
          </p:cNvCxnSpPr>
          <p:nvPr/>
        </p:nvCxnSpPr>
        <p:spPr>
          <a:xfrm>
            <a:off x="4442460" y="2712720"/>
            <a:ext cx="899160" cy="536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6" idx="5"/>
            <a:endCxn id="13" idx="0"/>
          </p:cNvCxnSpPr>
          <p:nvPr/>
        </p:nvCxnSpPr>
        <p:spPr>
          <a:xfrm>
            <a:off x="3826510" y="2712720"/>
            <a:ext cx="1515110" cy="536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8" idx="5"/>
            <a:endCxn id="13" idx="0"/>
          </p:cNvCxnSpPr>
          <p:nvPr/>
        </p:nvCxnSpPr>
        <p:spPr>
          <a:xfrm>
            <a:off x="3138170" y="2712720"/>
            <a:ext cx="2203450" cy="536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endCxn id="6" idx="5"/>
          </p:cNvCxnSpPr>
          <p:nvPr/>
        </p:nvCxnSpPr>
        <p:spPr>
          <a:xfrm flipH="1" flipV="1">
            <a:off x="3826510" y="2712720"/>
            <a:ext cx="612140" cy="536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2" idx="0"/>
            <a:endCxn id="8" idx="5"/>
          </p:cNvCxnSpPr>
          <p:nvPr/>
        </p:nvCxnSpPr>
        <p:spPr>
          <a:xfrm flipH="1" flipV="1">
            <a:off x="3138170" y="2712720"/>
            <a:ext cx="1300480" cy="536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endCxn id="6" idx="0"/>
          </p:cNvCxnSpPr>
          <p:nvPr/>
        </p:nvCxnSpPr>
        <p:spPr>
          <a:xfrm flipH="1">
            <a:off x="3646805" y="1812925"/>
            <a:ext cx="504825" cy="5035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" idx="4"/>
          </p:cNvCxnSpPr>
          <p:nvPr/>
        </p:nvCxnSpPr>
        <p:spPr>
          <a:xfrm flipH="1">
            <a:off x="4256405" y="1880870"/>
            <a:ext cx="74930" cy="4356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7" idx="0"/>
            <a:endCxn id="4" idx="5"/>
          </p:cNvCxnSpPr>
          <p:nvPr/>
        </p:nvCxnSpPr>
        <p:spPr>
          <a:xfrm flipH="1" flipV="1">
            <a:off x="4511040" y="1812925"/>
            <a:ext cx="435610" cy="5035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849495" y="1416685"/>
            <a:ext cx="13201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output </a:t>
            </a:r>
            <a:r>
              <a:rPr lang="en-US" altLang="zh-CN">
                <a:sym typeface="+mn-ea"/>
              </a:rPr>
              <a:t>layer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5910580" y="2316480"/>
            <a:ext cx="1354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Hidden layer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5728970" y="3249295"/>
            <a:ext cx="11804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Input layer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2529205" y="1212850"/>
            <a:ext cx="4820920" cy="4293870"/>
            <a:chOff x="2368" y="2061"/>
            <a:chExt cx="7592" cy="6762"/>
          </a:xfrm>
        </p:grpSpPr>
        <p:graphicFrame>
          <p:nvGraphicFramePr>
            <p:cNvPr id="5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368" y="3640"/>
            <a:ext cx="2991" cy="36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" r:id="rId1" imgW="558800" imgH="673100" progId="Equation.KSEE3">
                    <p:embed/>
                  </p:oleObj>
                </mc:Choice>
                <mc:Fallback>
                  <p:oleObj name="" r:id="rId1" imgW="558800" imgH="673100" progId="Equation.KSEE3">
                    <p:embed/>
                    <p:pic>
                      <p:nvPicPr>
                        <p:cNvPr id="0" name="图片 102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368" y="3640"/>
                          <a:ext cx="2991" cy="360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右箭头 7"/>
            <p:cNvSpPr/>
            <p:nvPr/>
          </p:nvSpPr>
          <p:spPr>
            <a:xfrm>
              <a:off x="6038" y="5097"/>
              <a:ext cx="2815" cy="690"/>
            </a:xfrm>
            <a:prstGeom prst="right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aphicFrame>
          <p:nvGraphicFramePr>
            <p:cNvPr id="9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538" y="2061"/>
            <a:ext cx="422" cy="6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" r:id="rId3" imgW="127000" imgH="2032000" progId="Equation.KSEE3">
                    <p:embed/>
                  </p:oleObj>
                </mc:Choice>
                <mc:Fallback>
                  <p:oleObj name="" r:id="rId3" imgW="127000" imgH="2032000" progId="Equation.KSEE3">
                    <p:embed/>
                    <p:pic>
                      <p:nvPicPr>
                        <p:cNvPr id="0" name="图片 102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538" y="2061"/>
                          <a:ext cx="422" cy="67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左右箭头 11"/>
          <p:cNvSpPr/>
          <p:nvPr/>
        </p:nvSpPr>
        <p:spPr>
          <a:xfrm rot="2280000">
            <a:off x="5530850" y="717550"/>
            <a:ext cx="2400300" cy="535305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457960" y="344170"/>
            <a:ext cx="9198610" cy="6166485"/>
            <a:chOff x="2296" y="542"/>
            <a:chExt cx="14486" cy="971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96" y="1465"/>
              <a:ext cx="5955" cy="454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1" y="2377"/>
              <a:ext cx="5985" cy="456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2" y="3389"/>
              <a:ext cx="5970" cy="462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4076" y="542"/>
              <a:ext cx="2044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Input Image</a:t>
              </a:r>
              <a:endParaRPr lang="en-US" altLang="zh-CN"/>
            </a:p>
          </p:txBody>
        </p:sp>
        <p:sp>
          <p:nvSpPr>
            <p:cNvPr id="13" name="左右箭头 12"/>
            <p:cNvSpPr/>
            <p:nvPr/>
          </p:nvSpPr>
          <p:spPr>
            <a:xfrm rot="5400000">
              <a:off x="11634" y="5167"/>
              <a:ext cx="3780" cy="843"/>
            </a:xfrm>
            <a:prstGeom prst="left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左右箭头 13"/>
            <p:cNvSpPr/>
            <p:nvPr/>
          </p:nvSpPr>
          <p:spPr>
            <a:xfrm>
              <a:off x="2943" y="8250"/>
              <a:ext cx="7542" cy="843"/>
            </a:xfrm>
            <a:prstGeom prst="left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392" y="771"/>
              <a:ext cx="293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3 Colour Channels</a:t>
              </a:r>
              <a:endParaRPr lang="en-US" altLang="zh-CN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4328" y="5081"/>
              <a:ext cx="2454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Height: 4 Units</a:t>
              </a:r>
              <a:endParaRPr lang="en-US" altLang="zh-CN"/>
            </a:p>
            <a:p>
              <a:pPr algn="ctr"/>
              <a:r>
                <a:rPr lang="en-US" altLang="zh-CN"/>
                <a:t>(Pixels)</a:t>
              </a:r>
              <a:endParaRPr lang="en-US" altLang="zh-CN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486" y="9237"/>
              <a:ext cx="2395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Width: 4 Units</a:t>
              </a:r>
              <a:endParaRPr lang="en-US" altLang="zh-CN"/>
            </a:p>
            <a:p>
              <a:pPr algn="ctr"/>
              <a:r>
                <a:rPr lang="en-US" altLang="zh-CN"/>
                <a:t>(Pixels)</a:t>
              </a:r>
              <a:endParaRPr lang="en-US" altLang="zh-CN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1418590" y="1202055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1949450" y="1202055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2480310" y="1202055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3011170" y="120205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3542030" y="120205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1418590" y="1790700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1949450" y="1790700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2480310" y="1790700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3011170" y="179070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3542030" y="179070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1418590" y="2379345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1949450" y="2379345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2480310" y="2379345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6" name="矩形 25"/>
          <p:cNvSpPr/>
          <p:nvPr/>
        </p:nvSpPr>
        <p:spPr>
          <a:xfrm>
            <a:off x="3011170" y="237934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27" name="矩形 26"/>
          <p:cNvSpPr/>
          <p:nvPr/>
        </p:nvSpPr>
        <p:spPr>
          <a:xfrm>
            <a:off x="3542030" y="237934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8" name="矩形 27"/>
          <p:cNvSpPr/>
          <p:nvPr/>
        </p:nvSpPr>
        <p:spPr>
          <a:xfrm>
            <a:off x="1418590" y="296799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9" name="矩形 28"/>
          <p:cNvSpPr/>
          <p:nvPr/>
        </p:nvSpPr>
        <p:spPr>
          <a:xfrm>
            <a:off x="1949450" y="296799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0" name="矩形 29"/>
          <p:cNvSpPr/>
          <p:nvPr/>
        </p:nvSpPr>
        <p:spPr>
          <a:xfrm>
            <a:off x="2480310" y="296799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1" name="矩形 30"/>
          <p:cNvSpPr/>
          <p:nvPr/>
        </p:nvSpPr>
        <p:spPr>
          <a:xfrm>
            <a:off x="3011170" y="296799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2" name="矩形 31"/>
          <p:cNvSpPr/>
          <p:nvPr/>
        </p:nvSpPr>
        <p:spPr>
          <a:xfrm>
            <a:off x="3542030" y="296799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3" name="矩形 32"/>
          <p:cNvSpPr/>
          <p:nvPr/>
        </p:nvSpPr>
        <p:spPr>
          <a:xfrm>
            <a:off x="1418590" y="355663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34" name="矩形 33"/>
          <p:cNvSpPr/>
          <p:nvPr/>
        </p:nvSpPr>
        <p:spPr>
          <a:xfrm>
            <a:off x="1949450" y="355663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5" name="矩形 34"/>
          <p:cNvSpPr/>
          <p:nvPr/>
        </p:nvSpPr>
        <p:spPr>
          <a:xfrm>
            <a:off x="2480310" y="355663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6" name="矩形 35"/>
          <p:cNvSpPr/>
          <p:nvPr/>
        </p:nvSpPr>
        <p:spPr>
          <a:xfrm>
            <a:off x="3011170" y="355663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7" name="矩形 36"/>
          <p:cNvSpPr/>
          <p:nvPr/>
        </p:nvSpPr>
        <p:spPr>
          <a:xfrm>
            <a:off x="3542030" y="355663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1603375" y="1490980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x1</a:t>
            </a:r>
            <a:endParaRPr lang="en-US" altLang="zh-CN"/>
          </a:p>
        </p:txBody>
      </p:sp>
      <p:sp>
        <p:nvSpPr>
          <p:cNvPr id="64" name="文本框 63"/>
          <p:cNvSpPr txBox="1"/>
          <p:nvPr/>
        </p:nvSpPr>
        <p:spPr>
          <a:xfrm>
            <a:off x="2136775" y="1490980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x0</a:t>
            </a:r>
            <a:endParaRPr lang="en-US" altLang="zh-CN"/>
          </a:p>
        </p:txBody>
      </p:sp>
      <p:sp>
        <p:nvSpPr>
          <p:cNvPr id="69" name="文本框 68"/>
          <p:cNvSpPr txBox="1"/>
          <p:nvPr/>
        </p:nvSpPr>
        <p:spPr>
          <a:xfrm>
            <a:off x="2682240" y="1490980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x0</a:t>
            </a:r>
            <a:endParaRPr lang="en-US" altLang="zh-CN"/>
          </a:p>
        </p:txBody>
      </p:sp>
      <p:sp>
        <p:nvSpPr>
          <p:cNvPr id="71" name="文本框 70"/>
          <p:cNvSpPr txBox="1"/>
          <p:nvPr/>
        </p:nvSpPr>
        <p:spPr>
          <a:xfrm>
            <a:off x="1603375" y="2092325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x1</a:t>
            </a:r>
            <a:endParaRPr lang="en-US" altLang="zh-CN"/>
          </a:p>
        </p:txBody>
      </p:sp>
      <p:sp>
        <p:nvSpPr>
          <p:cNvPr id="72" name="文本框 71"/>
          <p:cNvSpPr txBox="1"/>
          <p:nvPr/>
        </p:nvSpPr>
        <p:spPr>
          <a:xfrm>
            <a:off x="2136775" y="2092325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x0</a:t>
            </a:r>
            <a:endParaRPr lang="en-US" altLang="zh-CN"/>
          </a:p>
        </p:txBody>
      </p:sp>
      <p:sp>
        <p:nvSpPr>
          <p:cNvPr id="73" name="文本框 72"/>
          <p:cNvSpPr txBox="1"/>
          <p:nvPr/>
        </p:nvSpPr>
        <p:spPr>
          <a:xfrm>
            <a:off x="2682240" y="2092325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x1</a:t>
            </a:r>
            <a:endParaRPr lang="en-US" altLang="zh-CN"/>
          </a:p>
        </p:txBody>
      </p:sp>
      <p:sp>
        <p:nvSpPr>
          <p:cNvPr id="74" name="文本框 73"/>
          <p:cNvSpPr txBox="1"/>
          <p:nvPr/>
        </p:nvSpPr>
        <p:spPr>
          <a:xfrm>
            <a:off x="1603375" y="2637790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x1</a:t>
            </a:r>
            <a:endParaRPr lang="en-US" altLang="zh-CN"/>
          </a:p>
        </p:txBody>
      </p:sp>
      <p:sp>
        <p:nvSpPr>
          <p:cNvPr id="75" name="文本框 74"/>
          <p:cNvSpPr txBox="1"/>
          <p:nvPr/>
        </p:nvSpPr>
        <p:spPr>
          <a:xfrm>
            <a:off x="2082800" y="2637790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x1</a:t>
            </a:r>
            <a:endParaRPr lang="en-US" altLang="zh-CN"/>
          </a:p>
        </p:txBody>
      </p:sp>
      <p:sp>
        <p:nvSpPr>
          <p:cNvPr id="76" name="文本框 75"/>
          <p:cNvSpPr txBox="1"/>
          <p:nvPr/>
        </p:nvSpPr>
        <p:spPr>
          <a:xfrm>
            <a:off x="2682240" y="2637790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x0</a:t>
            </a:r>
            <a:endParaRPr lang="en-US" altLang="zh-CN"/>
          </a:p>
        </p:txBody>
      </p:sp>
      <p:sp>
        <p:nvSpPr>
          <p:cNvPr id="77" name="文本框 76"/>
          <p:cNvSpPr txBox="1"/>
          <p:nvPr/>
        </p:nvSpPr>
        <p:spPr>
          <a:xfrm>
            <a:off x="6172835" y="4286885"/>
            <a:ext cx="1173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/>
              <a:t>Convolved</a:t>
            </a:r>
            <a:endParaRPr lang="en-US" altLang="zh-CN" b="1"/>
          </a:p>
          <a:p>
            <a:r>
              <a:rPr lang="en-US" altLang="zh-CN" b="1"/>
              <a:t>Feature</a:t>
            </a:r>
            <a:endParaRPr lang="en-US" altLang="zh-CN" b="1"/>
          </a:p>
        </p:txBody>
      </p:sp>
      <p:sp>
        <p:nvSpPr>
          <p:cNvPr id="78" name="文本框 77"/>
          <p:cNvSpPr txBox="1"/>
          <p:nvPr/>
        </p:nvSpPr>
        <p:spPr>
          <a:xfrm>
            <a:off x="2369820" y="4425315"/>
            <a:ext cx="7639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/>
              <a:t>Image</a:t>
            </a:r>
            <a:endParaRPr lang="en-US" altLang="zh-CN" b="1"/>
          </a:p>
        </p:txBody>
      </p:sp>
      <p:sp>
        <p:nvSpPr>
          <p:cNvPr id="81" name="矩形 80"/>
          <p:cNvSpPr/>
          <p:nvPr/>
        </p:nvSpPr>
        <p:spPr>
          <a:xfrm>
            <a:off x="5879465" y="2379345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82" name="矩形 81"/>
          <p:cNvSpPr/>
          <p:nvPr/>
        </p:nvSpPr>
        <p:spPr>
          <a:xfrm>
            <a:off x="6410325" y="2379345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3" name="矩形 82"/>
          <p:cNvSpPr/>
          <p:nvPr/>
        </p:nvSpPr>
        <p:spPr>
          <a:xfrm>
            <a:off x="6941185" y="2379345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4" name="矩形 83"/>
          <p:cNvSpPr/>
          <p:nvPr/>
        </p:nvSpPr>
        <p:spPr>
          <a:xfrm>
            <a:off x="5879465" y="2967990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5" name="矩形 84"/>
          <p:cNvSpPr/>
          <p:nvPr/>
        </p:nvSpPr>
        <p:spPr>
          <a:xfrm>
            <a:off x="6410325" y="2967990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6" name="矩形 85"/>
          <p:cNvSpPr/>
          <p:nvPr/>
        </p:nvSpPr>
        <p:spPr>
          <a:xfrm>
            <a:off x="6941185" y="2967990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7" name="矩形 86"/>
          <p:cNvSpPr/>
          <p:nvPr/>
        </p:nvSpPr>
        <p:spPr>
          <a:xfrm>
            <a:off x="5879465" y="3556635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8" name="矩形 87"/>
          <p:cNvSpPr/>
          <p:nvPr/>
        </p:nvSpPr>
        <p:spPr>
          <a:xfrm>
            <a:off x="6410325" y="3556635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9" name="矩形 88"/>
          <p:cNvSpPr/>
          <p:nvPr/>
        </p:nvSpPr>
        <p:spPr>
          <a:xfrm>
            <a:off x="6941185" y="3556635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0" name="右箭头 99"/>
          <p:cNvSpPr/>
          <p:nvPr/>
        </p:nvSpPr>
        <p:spPr>
          <a:xfrm>
            <a:off x="4552950" y="3045460"/>
            <a:ext cx="845820" cy="434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1418590" y="120205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1949450" y="1202055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2480310" y="1202055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3011170" y="1202055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3542030" y="120205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1418590" y="179070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1949450" y="1790700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2480310" y="1790700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3011170" y="1790700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3542030" y="179070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1418590" y="237934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1949450" y="2379345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2480310" y="2379345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6" name="矩形 25"/>
          <p:cNvSpPr/>
          <p:nvPr/>
        </p:nvSpPr>
        <p:spPr>
          <a:xfrm>
            <a:off x="3011170" y="2379345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27" name="矩形 26"/>
          <p:cNvSpPr/>
          <p:nvPr/>
        </p:nvSpPr>
        <p:spPr>
          <a:xfrm>
            <a:off x="3542030" y="237934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8" name="矩形 27"/>
          <p:cNvSpPr/>
          <p:nvPr/>
        </p:nvSpPr>
        <p:spPr>
          <a:xfrm>
            <a:off x="1418590" y="296799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9" name="矩形 28"/>
          <p:cNvSpPr/>
          <p:nvPr/>
        </p:nvSpPr>
        <p:spPr>
          <a:xfrm>
            <a:off x="1949450" y="296799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0" name="矩形 29"/>
          <p:cNvSpPr/>
          <p:nvPr/>
        </p:nvSpPr>
        <p:spPr>
          <a:xfrm>
            <a:off x="2480310" y="296799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1" name="矩形 30"/>
          <p:cNvSpPr/>
          <p:nvPr/>
        </p:nvSpPr>
        <p:spPr>
          <a:xfrm>
            <a:off x="3011170" y="296799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2" name="矩形 31"/>
          <p:cNvSpPr/>
          <p:nvPr/>
        </p:nvSpPr>
        <p:spPr>
          <a:xfrm>
            <a:off x="3542030" y="296799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3" name="矩形 32"/>
          <p:cNvSpPr/>
          <p:nvPr/>
        </p:nvSpPr>
        <p:spPr>
          <a:xfrm>
            <a:off x="1418590" y="355663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34" name="矩形 33"/>
          <p:cNvSpPr/>
          <p:nvPr/>
        </p:nvSpPr>
        <p:spPr>
          <a:xfrm>
            <a:off x="1949450" y="355663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5" name="矩形 34"/>
          <p:cNvSpPr/>
          <p:nvPr/>
        </p:nvSpPr>
        <p:spPr>
          <a:xfrm>
            <a:off x="2480310" y="355663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6" name="矩形 35"/>
          <p:cNvSpPr/>
          <p:nvPr/>
        </p:nvSpPr>
        <p:spPr>
          <a:xfrm>
            <a:off x="3011170" y="355663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7" name="矩形 36"/>
          <p:cNvSpPr/>
          <p:nvPr/>
        </p:nvSpPr>
        <p:spPr>
          <a:xfrm>
            <a:off x="3542030" y="355663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2159635" y="1490980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x1</a:t>
            </a:r>
            <a:endParaRPr lang="en-US" altLang="zh-CN"/>
          </a:p>
        </p:txBody>
      </p:sp>
      <p:sp>
        <p:nvSpPr>
          <p:cNvPr id="64" name="文本框 63"/>
          <p:cNvSpPr txBox="1"/>
          <p:nvPr/>
        </p:nvSpPr>
        <p:spPr>
          <a:xfrm>
            <a:off x="2693035" y="1490980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x0</a:t>
            </a:r>
            <a:endParaRPr lang="en-US" altLang="zh-CN"/>
          </a:p>
        </p:txBody>
      </p:sp>
      <p:sp>
        <p:nvSpPr>
          <p:cNvPr id="69" name="文本框 68"/>
          <p:cNvSpPr txBox="1"/>
          <p:nvPr/>
        </p:nvSpPr>
        <p:spPr>
          <a:xfrm>
            <a:off x="3238500" y="1490980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x0</a:t>
            </a:r>
            <a:endParaRPr lang="en-US" altLang="zh-CN"/>
          </a:p>
        </p:txBody>
      </p:sp>
      <p:sp>
        <p:nvSpPr>
          <p:cNvPr id="71" name="文本框 70"/>
          <p:cNvSpPr txBox="1"/>
          <p:nvPr/>
        </p:nvSpPr>
        <p:spPr>
          <a:xfrm>
            <a:off x="2159635" y="2092325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x1</a:t>
            </a:r>
            <a:endParaRPr lang="en-US" altLang="zh-CN"/>
          </a:p>
        </p:txBody>
      </p:sp>
      <p:sp>
        <p:nvSpPr>
          <p:cNvPr id="72" name="文本框 71"/>
          <p:cNvSpPr txBox="1"/>
          <p:nvPr/>
        </p:nvSpPr>
        <p:spPr>
          <a:xfrm>
            <a:off x="2693035" y="2092325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x0</a:t>
            </a:r>
            <a:endParaRPr lang="en-US" altLang="zh-CN"/>
          </a:p>
        </p:txBody>
      </p:sp>
      <p:sp>
        <p:nvSpPr>
          <p:cNvPr id="73" name="文本框 72"/>
          <p:cNvSpPr txBox="1"/>
          <p:nvPr/>
        </p:nvSpPr>
        <p:spPr>
          <a:xfrm>
            <a:off x="3238500" y="2092325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x1</a:t>
            </a:r>
            <a:endParaRPr lang="en-US" altLang="zh-CN"/>
          </a:p>
        </p:txBody>
      </p:sp>
      <p:sp>
        <p:nvSpPr>
          <p:cNvPr id="74" name="文本框 73"/>
          <p:cNvSpPr txBox="1"/>
          <p:nvPr/>
        </p:nvSpPr>
        <p:spPr>
          <a:xfrm>
            <a:off x="2159635" y="2637790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x1</a:t>
            </a:r>
            <a:endParaRPr lang="en-US" altLang="zh-CN"/>
          </a:p>
        </p:txBody>
      </p:sp>
      <p:sp>
        <p:nvSpPr>
          <p:cNvPr id="75" name="文本框 74"/>
          <p:cNvSpPr txBox="1"/>
          <p:nvPr/>
        </p:nvSpPr>
        <p:spPr>
          <a:xfrm>
            <a:off x="2639060" y="2637790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x1</a:t>
            </a:r>
            <a:endParaRPr lang="en-US" altLang="zh-CN"/>
          </a:p>
        </p:txBody>
      </p:sp>
      <p:sp>
        <p:nvSpPr>
          <p:cNvPr id="76" name="文本框 75"/>
          <p:cNvSpPr txBox="1"/>
          <p:nvPr/>
        </p:nvSpPr>
        <p:spPr>
          <a:xfrm>
            <a:off x="3238500" y="2637790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x0</a:t>
            </a:r>
            <a:endParaRPr lang="en-US" altLang="zh-CN"/>
          </a:p>
        </p:txBody>
      </p:sp>
      <p:sp>
        <p:nvSpPr>
          <p:cNvPr id="77" name="文本框 76"/>
          <p:cNvSpPr txBox="1"/>
          <p:nvPr/>
        </p:nvSpPr>
        <p:spPr>
          <a:xfrm>
            <a:off x="5723255" y="4243705"/>
            <a:ext cx="1173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/>
              <a:t>Convolved</a:t>
            </a:r>
            <a:endParaRPr lang="en-US" altLang="zh-CN" b="1"/>
          </a:p>
          <a:p>
            <a:r>
              <a:rPr lang="en-US" altLang="zh-CN" b="1"/>
              <a:t>Feature</a:t>
            </a:r>
            <a:endParaRPr lang="en-US" altLang="zh-CN" b="1"/>
          </a:p>
        </p:txBody>
      </p:sp>
      <p:sp>
        <p:nvSpPr>
          <p:cNvPr id="78" name="文本框 77"/>
          <p:cNvSpPr txBox="1"/>
          <p:nvPr/>
        </p:nvSpPr>
        <p:spPr>
          <a:xfrm>
            <a:off x="2369820" y="4425315"/>
            <a:ext cx="7639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/>
              <a:t>Image</a:t>
            </a:r>
            <a:endParaRPr lang="en-US" altLang="zh-CN" b="1"/>
          </a:p>
        </p:txBody>
      </p:sp>
      <p:sp>
        <p:nvSpPr>
          <p:cNvPr id="81" name="矩形 80"/>
          <p:cNvSpPr/>
          <p:nvPr/>
        </p:nvSpPr>
        <p:spPr>
          <a:xfrm>
            <a:off x="5628005" y="2417445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82" name="矩形 81"/>
          <p:cNvSpPr/>
          <p:nvPr/>
        </p:nvSpPr>
        <p:spPr>
          <a:xfrm>
            <a:off x="6158865" y="2417445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83" name="矩形 82"/>
          <p:cNvSpPr/>
          <p:nvPr/>
        </p:nvSpPr>
        <p:spPr>
          <a:xfrm>
            <a:off x="6689725" y="2417445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4" name="矩形 83"/>
          <p:cNvSpPr/>
          <p:nvPr/>
        </p:nvSpPr>
        <p:spPr>
          <a:xfrm>
            <a:off x="5628005" y="3006090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5" name="矩形 84"/>
          <p:cNvSpPr/>
          <p:nvPr/>
        </p:nvSpPr>
        <p:spPr>
          <a:xfrm>
            <a:off x="6158865" y="3006090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6" name="矩形 85"/>
          <p:cNvSpPr/>
          <p:nvPr/>
        </p:nvSpPr>
        <p:spPr>
          <a:xfrm>
            <a:off x="6689725" y="3006090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7" name="矩形 86"/>
          <p:cNvSpPr/>
          <p:nvPr/>
        </p:nvSpPr>
        <p:spPr>
          <a:xfrm>
            <a:off x="5628005" y="3594735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8" name="矩形 87"/>
          <p:cNvSpPr/>
          <p:nvPr/>
        </p:nvSpPr>
        <p:spPr>
          <a:xfrm>
            <a:off x="6158865" y="3594735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9" name="矩形 88"/>
          <p:cNvSpPr/>
          <p:nvPr/>
        </p:nvSpPr>
        <p:spPr>
          <a:xfrm>
            <a:off x="6689725" y="3594735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" name="右箭头 4"/>
          <p:cNvSpPr/>
          <p:nvPr/>
        </p:nvSpPr>
        <p:spPr>
          <a:xfrm>
            <a:off x="4339590" y="2967990"/>
            <a:ext cx="845820" cy="434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1418590" y="120205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1949450" y="120205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2480310" y="120205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3011170" y="120205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3542030" y="120205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1418590" y="179070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1949450" y="179070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2480310" y="179070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3011170" y="179070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3542030" y="179070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1418590" y="237934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1949450" y="237934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2480310" y="2379345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6" name="矩形 25"/>
          <p:cNvSpPr/>
          <p:nvPr/>
        </p:nvSpPr>
        <p:spPr>
          <a:xfrm>
            <a:off x="3011170" y="2379345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27" name="矩形 26"/>
          <p:cNvSpPr/>
          <p:nvPr/>
        </p:nvSpPr>
        <p:spPr>
          <a:xfrm>
            <a:off x="3542030" y="2379345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8" name="矩形 27"/>
          <p:cNvSpPr/>
          <p:nvPr/>
        </p:nvSpPr>
        <p:spPr>
          <a:xfrm>
            <a:off x="1418590" y="296799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9" name="矩形 28"/>
          <p:cNvSpPr/>
          <p:nvPr/>
        </p:nvSpPr>
        <p:spPr>
          <a:xfrm>
            <a:off x="1949450" y="296799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0" name="矩形 29"/>
          <p:cNvSpPr/>
          <p:nvPr/>
        </p:nvSpPr>
        <p:spPr>
          <a:xfrm>
            <a:off x="2480310" y="2967990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1" name="矩形 30"/>
          <p:cNvSpPr/>
          <p:nvPr/>
        </p:nvSpPr>
        <p:spPr>
          <a:xfrm>
            <a:off x="3011170" y="2967990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2" name="矩形 31"/>
          <p:cNvSpPr/>
          <p:nvPr/>
        </p:nvSpPr>
        <p:spPr>
          <a:xfrm>
            <a:off x="3542030" y="2967990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3" name="矩形 32"/>
          <p:cNvSpPr/>
          <p:nvPr/>
        </p:nvSpPr>
        <p:spPr>
          <a:xfrm>
            <a:off x="1418590" y="355663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34" name="矩形 33"/>
          <p:cNvSpPr/>
          <p:nvPr/>
        </p:nvSpPr>
        <p:spPr>
          <a:xfrm>
            <a:off x="1949450" y="355663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5" name="矩形 34"/>
          <p:cNvSpPr/>
          <p:nvPr/>
        </p:nvSpPr>
        <p:spPr>
          <a:xfrm>
            <a:off x="2480310" y="3556635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6" name="矩形 35"/>
          <p:cNvSpPr/>
          <p:nvPr/>
        </p:nvSpPr>
        <p:spPr>
          <a:xfrm>
            <a:off x="3011170" y="3556635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7" name="矩形 36"/>
          <p:cNvSpPr/>
          <p:nvPr/>
        </p:nvSpPr>
        <p:spPr>
          <a:xfrm>
            <a:off x="3542030" y="3556635"/>
            <a:ext cx="530860" cy="588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2685415" y="2643505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x1</a:t>
            </a:r>
            <a:endParaRPr lang="en-US" altLang="zh-CN"/>
          </a:p>
        </p:txBody>
      </p:sp>
      <p:sp>
        <p:nvSpPr>
          <p:cNvPr id="64" name="文本框 63"/>
          <p:cNvSpPr txBox="1"/>
          <p:nvPr/>
        </p:nvSpPr>
        <p:spPr>
          <a:xfrm>
            <a:off x="3218815" y="2643505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x0</a:t>
            </a:r>
            <a:endParaRPr lang="en-US" altLang="zh-CN"/>
          </a:p>
        </p:txBody>
      </p:sp>
      <p:sp>
        <p:nvSpPr>
          <p:cNvPr id="69" name="文本框 68"/>
          <p:cNvSpPr txBox="1"/>
          <p:nvPr/>
        </p:nvSpPr>
        <p:spPr>
          <a:xfrm>
            <a:off x="3764280" y="2643505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x0</a:t>
            </a:r>
            <a:endParaRPr lang="en-US" altLang="zh-CN"/>
          </a:p>
        </p:txBody>
      </p:sp>
      <p:sp>
        <p:nvSpPr>
          <p:cNvPr id="71" name="文本框 70"/>
          <p:cNvSpPr txBox="1"/>
          <p:nvPr/>
        </p:nvSpPr>
        <p:spPr>
          <a:xfrm>
            <a:off x="2685415" y="3244850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x1</a:t>
            </a:r>
            <a:endParaRPr lang="en-US" altLang="zh-CN"/>
          </a:p>
        </p:txBody>
      </p:sp>
      <p:sp>
        <p:nvSpPr>
          <p:cNvPr id="72" name="文本框 71"/>
          <p:cNvSpPr txBox="1"/>
          <p:nvPr/>
        </p:nvSpPr>
        <p:spPr>
          <a:xfrm>
            <a:off x="3218815" y="3244850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x0</a:t>
            </a:r>
            <a:endParaRPr lang="en-US" altLang="zh-CN"/>
          </a:p>
        </p:txBody>
      </p:sp>
      <p:sp>
        <p:nvSpPr>
          <p:cNvPr id="73" name="文本框 72"/>
          <p:cNvSpPr txBox="1"/>
          <p:nvPr/>
        </p:nvSpPr>
        <p:spPr>
          <a:xfrm>
            <a:off x="3764280" y="3244850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x1</a:t>
            </a:r>
            <a:endParaRPr lang="en-US" altLang="zh-CN"/>
          </a:p>
        </p:txBody>
      </p:sp>
      <p:sp>
        <p:nvSpPr>
          <p:cNvPr id="74" name="文本框 73"/>
          <p:cNvSpPr txBox="1"/>
          <p:nvPr/>
        </p:nvSpPr>
        <p:spPr>
          <a:xfrm>
            <a:off x="2685415" y="3790315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x1</a:t>
            </a:r>
            <a:endParaRPr lang="en-US" altLang="zh-CN"/>
          </a:p>
        </p:txBody>
      </p:sp>
      <p:sp>
        <p:nvSpPr>
          <p:cNvPr id="75" name="文本框 74"/>
          <p:cNvSpPr txBox="1"/>
          <p:nvPr/>
        </p:nvSpPr>
        <p:spPr>
          <a:xfrm>
            <a:off x="3164840" y="3790315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x1</a:t>
            </a:r>
            <a:endParaRPr lang="en-US" altLang="zh-CN"/>
          </a:p>
        </p:txBody>
      </p:sp>
      <p:sp>
        <p:nvSpPr>
          <p:cNvPr id="76" name="文本框 75"/>
          <p:cNvSpPr txBox="1"/>
          <p:nvPr/>
        </p:nvSpPr>
        <p:spPr>
          <a:xfrm>
            <a:off x="3764280" y="3790315"/>
            <a:ext cx="397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x0</a:t>
            </a:r>
            <a:endParaRPr lang="en-US" altLang="zh-CN"/>
          </a:p>
        </p:txBody>
      </p:sp>
      <p:sp>
        <p:nvSpPr>
          <p:cNvPr id="77" name="文本框 76"/>
          <p:cNvSpPr txBox="1"/>
          <p:nvPr/>
        </p:nvSpPr>
        <p:spPr>
          <a:xfrm>
            <a:off x="6172835" y="4286885"/>
            <a:ext cx="1173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/>
              <a:t>Convolved</a:t>
            </a:r>
            <a:endParaRPr lang="en-US" altLang="zh-CN" b="1"/>
          </a:p>
          <a:p>
            <a:r>
              <a:rPr lang="en-US" altLang="zh-CN" b="1"/>
              <a:t>Feature</a:t>
            </a:r>
            <a:endParaRPr lang="en-US" altLang="zh-CN" b="1"/>
          </a:p>
        </p:txBody>
      </p:sp>
      <p:sp>
        <p:nvSpPr>
          <p:cNvPr id="78" name="文本框 77"/>
          <p:cNvSpPr txBox="1"/>
          <p:nvPr/>
        </p:nvSpPr>
        <p:spPr>
          <a:xfrm>
            <a:off x="2369820" y="4425315"/>
            <a:ext cx="7639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/>
              <a:t>Image</a:t>
            </a:r>
            <a:endParaRPr lang="en-US" altLang="zh-CN" b="1"/>
          </a:p>
        </p:txBody>
      </p:sp>
      <p:sp>
        <p:nvSpPr>
          <p:cNvPr id="81" name="矩形 80"/>
          <p:cNvSpPr/>
          <p:nvPr/>
        </p:nvSpPr>
        <p:spPr>
          <a:xfrm>
            <a:off x="5879465" y="2379345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82" name="矩形 81"/>
          <p:cNvSpPr/>
          <p:nvPr/>
        </p:nvSpPr>
        <p:spPr>
          <a:xfrm>
            <a:off x="6410325" y="2379345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83" name="矩形 82"/>
          <p:cNvSpPr/>
          <p:nvPr/>
        </p:nvSpPr>
        <p:spPr>
          <a:xfrm>
            <a:off x="6941185" y="2379345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84" name="矩形 83"/>
          <p:cNvSpPr/>
          <p:nvPr/>
        </p:nvSpPr>
        <p:spPr>
          <a:xfrm>
            <a:off x="5879465" y="2967990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85" name="矩形 84"/>
          <p:cNvSpPr/>
          <p:nvPr/>
        </p:nvSpPr>
        <p:spPr>
          <a:xfrm>
            <a:off x="6410325" y="2967990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86" name="矩形 85"/>
          <p:cNvSpPr/>
          <p:nvPr/>
        </p:nvSpPr>
        <p:spPr>
          <a:xfrm>
            <a:off x="6941185" y="2967990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87" name="矩形 86"/>
          <p:cNvSpPr/>
          <p:nvPr/>
        </p:nvSpPr>
        <p:spPr>
          <a:xfrm>
            <a:off x="5879465" y="3556635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88" name="矩形 87"/>
          <p:cNvSpPr/>
          <p:nvPr/>
        </p:nvSpPr>
        <p:spPr>
          <a:xfrm>
            <a:off x="6410325" y="3556635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89" name="矩形 88"/>
          <p:cNvSpPr/>
          <p:nvPr/>
        </p:nvSpPr>
        <p:spPr>
          <a:xfrm>
            <a:off x="6941185" y="3556635"/>
            <a:ext cx="530860" cy="588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5" name="右箭头 4"/>
          <p:cNvSpPr/>
          <p:nvPr/>
        </p:nvSpPr>
        <p:spPr>
          <a:xfrm>
            <a:off x="4286250" y="3006090"/>
            <a:ext cx="845820" cy="434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1418590" y="120205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1949450" y="120205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2480310" y="120205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3011170" y="120205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3542030" y="120205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1418590" y="179070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1949450" y="179070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2480310" y="179070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3011170" y="179070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3542030" y="179070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1418590" y="237934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1949450" y="237934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2480310" y="237934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6" name="矩形 25"/>
          <p:cNvSpPr/>
          <p:nvPr/>
        </p:nvSpPr>
        <p:spPr>
          <a:xfrm>
            <a:off x="3011170" y="237934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27" name="矩形 26"/>
          <p:cNvSpPr/>
          <p:nvPr/>
        </p:nvSpPr>
        <p:spPr>
          <a:xfrm>
            <a:off x="3542030" y="237934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8" name="矩形 27"/>
          <p:cNvSpPr/>
          <p:nvPr/>
        </p:nvSpPr>
        <p:spPr>
          <a:xfrm>
            <a:off x="1418590" y="296799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9" name="矩形 28"/>
          <p:cNvSpPr/>
          <p:nvPr/>
        </p:nvSpPr>
        <p:spPr>
          <a:xfrm>
            <a:off x="1949450" y="296799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0" name="矩形 29"/>
          <p:cNvSpPr/>
          <p:nvPr/>
        </p:nvSpPr>
        <p:spPr>
          <a:xfrm>
            <a:off x="2480310" y="296799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1" name="矩形 30"/>
          <p:cNvSpPr/>
          <p:nvPr/>
        </p:nvSpPr>
        <p:spPr>
          <a:xfrm>
            <a:off x="3011170" y="296799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2" name="矩形 31"/>
          <p:cNvSpPr/>
          <p:nvPr/>
        </p:nvSpPr>
        <p:spPr>
          <a:xfrm>
            <a:off x="3542030" y="296799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3" name="矩形 32"/>
          <p:cNvSpPr/>
          <p:nvPr/>
        </p:nvSpPr>
        <p:spPr>
          <a:xfrm>
            <a:off x="1418590" y="355663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34" name="矩形 33"/>
          <p:cNvSpPr/>
          <p:nvPr/>
        </p:nvSpPr>
        <p:spPr>
          <a:xfrm>
            <a:off x="1949450" y="355663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5" name="矩形 34"/>
          <p:cNvSpPr/>
          <p:nvPr/>
        </p:nvSpPr>
        <p:spPr>
          <a:xfrm>
            <a:off x="2480310" y="355663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6" name="矩形 35"/>
          <p:cNvSpPr/>
          <p:nvPr/>
        </p:nvSpPr>
        <p:spPr>
          <a:xfrm>
            <a:off x="3011170" y="355663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7" name="矩形 36"/>
          <p:cNvSpPr/>
          <p:nvPr/>
        </p:nvSpPr>
        <p:spPr>
          <a:xfrm>
            <a:off x="3542030" y="355663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1418590" y="120205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949450" y="1202055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1418590" y="179070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1949450" y="1790700"/>
            <a:ext cx="530860" cy="588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6" name="组合 45"/>
          <p:cNvGrpSpPr/>
          <p:nvPr/>
        </p:nvGrpSpPr>
        <p:grpSpPr>
          <a:xfrm>
            <a:off x="1409065" y="552450"/>
            <a:ext cx="4721860" cy="5123815"/>
            <a:chOff x="2219" y="870"/>
            <a:chExt cx="7436" cy="8069"/>
          </a:xfrm>
        </p:grpSpPr>
        <p:sp>
          <p:nvSpPr>
            <p:cNvPr id="34" name="矩形 33"/>
            <p:cNvSpPr/>
            <p:nvPr/>
          </p:nvSpPr>
          <p:spPr>
            <a:xfrm>
              <a:off x="8418" y="2537"/>
              <a:ext cx="836" cy="925"/>
            </a:xfrm>
            <a:prstGeom prst="rect">
              <a:avLst/>
            </a:prstGeom>
            <a:ln w="28575" cmpd="sng">
              <a:solidFill>
                <a:schemeClr val="accent3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7582" y="2538"/>
              <a:ext cx="836" cy="925"/>
            </a:xfrm>
            <a:prstGeom prst="rect">
              <a:avLst/>
            </a:prstGeom>
            <a:ln w="28575" cmpd="sng">
              <a:solidFill>
                <a:schemeClr val="accent6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8418" y="1610"/>
              <a:ext cx="836" cy="928"/>
            </a:xfrm>
            <a:prstGeom prst="rect">
              <a:avLst/>
            </a:prstGeom>
            <a:ln w="28575" cmpd="sng">
              <a:solidFill>
                <a:schemeClr val="accent4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7582" y="1610"/>
              <a:ext cx="836" cy="928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219" y="5231"/>
              <a:ext cx="1672" cy="1855"/>
            </a:xfrm>
            <a:prstGeom prst="rect">
              <a:avLst/>
            </a:prstGeom>
            <a:ln w="28575" cmpd="sng">
              <a:solidFill>
                <a:schemeClr val="accent6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891" y="3377"/>
              <a:ext cx="1672" cy="1855"/>
            </a:xfrm>
            <a:prstGeom prst="rect">
              <a:avLst/>
            </a:prstGeom>
            <a:ln w="28575" cmpd="sng">
              <a:solidFill>
                <a:schemeClr val="accent4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3891" y="5233"/>
              <a:ext cx="1672" cy="1855"/>
            </a:xfrm>
            <a:prstGeom prst="rect">
              <a:avLst/>
            </a:prstGeom>
            <a:ln w="28575" cmpd="sng">
              <a:solidFill>
                <a:schemeClr val="accent3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219" y="3378"/>
              <a:ext cx="1672" cy="185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219" y="3378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12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055" y="3378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219" y="4305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23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055" y="4305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891" y="3378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130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582" y="1610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23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891" y="4305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23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727" y="4305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219" y="5232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055" y="5232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219" y="6159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99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055" y="6159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891" y="5233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12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727" y="5233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16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891" y="6160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26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727" y="6160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85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727" y="3378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418" y="1610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130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582" y="2537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99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418" y="2537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85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408" y="870"/>
              <a:ext cx="2122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/>
                <a:t>max pooling</a:t>
              </a:r>
              <a:endParaRPr lang="en-US" altLang="zh-CN" b="1"/>
            </a:p>
          </p:txBody>
        </p:sp>
        <p:sp>
          <p:nvSpPr>
            <p:cNvPr id="35" name="矩形 34"/>
            <p:cNvSpPr/>
            <p:nvPr/>
          </p:nvSpPr>
          <p:spPr>
            <a:xfrm>
              <a:off x="8418" y="8013"/>
              <a:ext cx="836" cy="925"/>
            </a:xfrm>
            <a:prstGeom prst="rect">
              <a:avLst/>
            </a:prstGeom>
            <a:ln w="28575" cmpd="sng">
              <a:solidFill>
                <a:schemeClr val="accent3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7582" y="8014"/>
              <a:ext cx="836" cy="925"/>
            </a:xfrm>
            <a:prstGeom prst="rect">
              <a:avLst/>
            </a:prstGeom>
            <a:ln w="28575" cmpd="sng">
              <a:solidFill>
                <a:schemeClr val="accent6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418" y="7086"/>
              <a:ext cx="836" cy="928"/>
            </a:xfrm>
            <a:prstGeom prst="rect">
              <a:avLst/>
            </a:prstGeom>
            <a:ln w="28575" cmpd="sng">
              <a:solidFill>
                <a:schemeClr val="accent4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7582" y="7086"/>
              <a:ext cx="836" cy="928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7582" y="7086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9.5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8418" y="7086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38.75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582" y="8013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32.25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418" y="8013"/>
              <a:ext cx="836" cy="927"/>
            </a:xfrm>
            <a:prstGeom prst="rect">
              <a:avLst/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34.75</a:t>
              </a:r>
              <a:endPara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001" y="6356"/>
              <a:ext cx="265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/>
                <a:t>average pooling</a:t>
              </a:r>
              <a:endParaRPr lang="en-US" altLang="zh-CN" b="1"/>
            </a:p>
          </p:txBody>
        </p:sp>
        <p:cxnSp>
          <p:nvCxnSpPr>
            <p:cNvPr id="44" name="直接箭头连接符 43"/>
            <p:cNvCxnSpPr/>
            <p:nvPr/>
          </p:nvCxnSpPr>
          <p:spPr>
            <a:xfrm flipV="1">
              <a:off x="5563" y="2550"/>
              <a:ext cx="1995" cy="2685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>
              <a:off x="5571" y="5220"/>
              <a:ext cx="2016" cy="279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9" name="组合 108"/>
          <p:cNvGrpSpPr/>
          <p:nvPr/>
        </p:nvGrpSpPr>
        <p:grpSpPr>
          <a:xfrm>
            <a:off x="770890" y="1664335"/>
            <a:ext cx="10212705" cy="4297045"/>
            <a:chOff x="1214" y="2621"/>
            <a:chExt cx="16083" cy="6767"/>
          </a:xfrm>
        </p:grpSpPr>
        <p:sp>
          <p:nvSpPr>
            <p:cNvPr id="4" name="矩形 3"/>
            <p:cNvSpPr/>
            <p:nvPr/>
          </p:nvSpPr>
          <p:spPr>
            <a:xfrm>
              <a:off x="1214" y="4316"/>
              <a:ext cx="2509" cy="2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362" y="6183"/>
              <a:ext cx="562" cy="5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15" y="2801"/>
              <a:ext cx="2107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/>
                <a:t>image patch</a:t>
              </a:r>
              <a:endParaRPr lang="en-US" altLang="zh-CN" b="1"/>
            </a:p>
            <a:p>
              <a:pPr algn="ctr"/>
              <a:r>
                <a:rPr lang="en-US" altLang="zh-CN" b="1"/>
                <a:t>1  layer</a:t>
              </a:r>
              <a:endParaRPr lang="en-US" altLang="zh-CN" b="1"/>
            </a:p>
            <a:p>
              <a:pPr algn="ctr"/>
              <a:r>
                <a:rPr lang="en-US" altLang="zh-CN" b="1"/>
                <a:t>36x36</a:t>
              </a:r>
              <a:endParaRPr lang="en-US" altLang="zh-CN" b="1"/>
            </a:p>
          </p:txBody>
        </p:sp>
        <p:sp>
          <p:nvSpPr>
            <p:cNvPr id="7" name="矩形 6"/>
            <p:cNvSpPr/>
            <p:nvPr/>
          </p:nvSpPr>
          <p:spPr>
            <a:xfrm>
              <a:off x="4217" y="4253"/>
              <a:ext cx="2226" cy="24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417" y="4453"/>
              <a:ext cx="2226" cy="24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617" y="4653"/>
              <a:ext cx="2226" cy="24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817" y="4853"/>
              <a:ext cx="2226" cy="24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364" y="6184"/>
              <a:ext cx="3736" cy="5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889" y="6183"/>
              <a:ext cx="3196" cy="5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362" y="6705"/>
              <a:ext cx="3728" cy="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924" y="6690"/>
              <a:ext cx="3091" cy="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4469" y="2621"/>
              <a:ext cx="2522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hidden  layer 1</a:t>
              </a:r>
              <a:endParaRPr lang="en-US" altLang="zh-CN" b="1"/>
            </a:p>
            <a:p>
              <a:pPr algn="ctr"/>
              <a:r>
                <a:rPr lang="en-US" altLang="zh-CN" b="1"/>
                <a:t>4 feature maps</a:t>
              </a:r>
              <a:endParaRPr lang="en-US" altLang="zh-CN" b="1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300" y="3673"/>
              <a:ext cx="1181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/>
                <a:t>28x28</a:t>
              </a:r>
              <a:endParaRPr lang="en-US" altLang="zh-CN" b="1"/>
            </a:p>
          </p:txBody>
        </p:sp>
        <p:cxnSp>
          <p:nvCxnSpPr>
            <p:cNvPr id="19" name="直接箭头连接符 18"/>
            <p:cNvCxnSpPr/>
            <p:nvPr/>
          </p:nvCxnSpPr>
          <p:spPr>
            <a:xfrm flipV="1">
              <a:off x="3680" y="6810"/>
              <a:ext cx="330" cy="86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2434" y="7670"/>
              <a:ext cx="2502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convolution</a:t>
              </a:r>
              <a:endParaRPr lang="en-US" altLang="zh-CN" b="1"/>
            </a:p>
            <a:p>
              <a:pPr algn="ctr"/>
              <a:r>
                <a:rPr lang="en-US" altLang="zh-CN" b="1"/>
                <a:t>(kernel: 9x9x1)</a:t>
              </a:r>
              <a:endParaRPr lang="en-US" altLang="zh-CN" b="1"/>
            </a:p>
          </p:txBody>
        </p:sp>
        <p:sp>
          <p:nvSpPr>
            <p:cNvPr id="21" name="矩形 20"/>
            <p:cNvSpPr/>
            <p:nvPr/>
          </p:nvSpPr>
          <p:spPr>
            <a:xfrm>
              <a:off x="7347" y="4853"/>
              <a:ext cx="1726" cy="1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547" y="5053"/>
              <a:ext cx="1726" cy="1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747" y="5253"/>
              <a:ext cx="1726" cy="1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947" y="5453"/>
              <a:ext cx="1726" cy="1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4936" y="5234"/>
              <a:ext cx="322" cy="30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4966" y="5234"/>
              <a:ext cx="3787" cy="4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26" idx="0"/>
            </p:cNvCxnSpPr>
            <p:nvPr/>
          </p:nvCxnSpPr>
          <p:spPr>
            <a:xfrm>
              <a:off x="5097" y="5234"/>
              <a:ext cx="3676" cy="4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26" idx="2"/>
            </p:cNvCxnSpPr>
            <p:nvPr/>
          </p:nvCxnSpPr>
          <p:spPr>
            <a:xfrm>
              <a:off x="5097" y="5542"/>
              <a:ext cx="3668" cy="1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5297" y="5533"/>
              <a:ext cx="3468" cy="12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7747" y="3873"/>
              <a:ext cx="1181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/>
                <a:t>14x14</a:t>
              </a:r>
              <a:endParaRPr lang="en-US" altLang="zh-CN" b="1"/>
            </a:p>
          </p:txBody>
        </p:sp>
        <p:cxnSp>
          <p:nvCxnSpPr>
            <p:cNvPr id="34" name="直接箭头连接符 33"/>
            <p:cNvCxnSpPr/>
            <p:nvPr/>
          </p:nvCxnSpPr>
          <p:spPr>
            <a:xfrm flipV="1">
              <a:off x="7043" y="6924"/>
              <a:ext cx="211" cy="10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5874" y="8102"/>
              <a:ext cx="2122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max pooling</a:t>
              </a:r>
              <a:endParaRPr lang="en-US" altLang="zh-CN" b="1"/>
            </a:p>
          </p:txBody>
        </p:sp>
        <p:sp>
          <p:nvSpPr>
            <p:cNvPr id="38" name="矩形 37"/>
            <p:cNvSpPr/>
            <p:nvPr/>
          </p:nvSpPr>
          <p:spPr>
            <a:xfrm>
              <a:off x="8211" y="6142"/>
              <a:ext cx="562" cy="5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0335" y="4861"/>
              <a:ext cx="1186" cy="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0535" y="5061"/>
              <a:ext cx="1186" cy="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0735" y="5261"/>
              <a:ext cx="1186" cy="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0935" y="5461"/>
              <a:ext cx="1186" cy="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135" y="5661"/>
              <a:ext cx="1186" cy="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1335" y="5861"/>
              <a:ext cx="1186" cy="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1535" y="6061"/>
              <a:ext cx="1186" cy="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1735" y="6261"/>
              <a:ext cx="1186" cy="1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8211" y="6142"/>
              <a:ext cx="4192" cy="5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8753" y="6137"/>
              <a:ext cx="3650" cy="5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8211" y="6730"/>
              <a:ext cx="4167" cy="2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8765" y="6705"/>
              <a:ext cx="3648" cy="4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矩形 51"/>
            <p:cNvSpPr/>
            <p:nvPr/>
          </p:nvSpPr>
          <p:spPr>
            <a:xfrm>
              <a:off x="12173" y="7139"/>
              <a:ext cx="240" cy="2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1234" y="2801"/>
              <a:ext cx="2522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hidden  layer 2</a:t>
              </a:r>
              <a:endParaRPr lang="en-US" altLang="zh-CN" b="1"/>
            </a:p>
            <a:p>
              <a:pPr algn="ctr"/>
              <a:r>
                <a:rPr lang="en-US" altLang="zh-CN" b="1"/>
                <a:t>8 feature maps</a:t>
              </a:r>
              <a:endParaRPr lang="en-US" altLang="zh-CN" b="1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0535" y="3963"/>
              <a:ext cx="1181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/>
                <a:t>10x10</a:t>
              </a:r>
              <a:endParaRPr lang="en-US" altLang="zh-CN" b="1"/>
            </a:p>
          </p:txBody>
        </p:sp>
        <p:cxnSp>
          <p:nvCxnSpPr>
            <p:cNvPr id="57" name="直接箭头连接符 56"/>
            <p:cNvCxnSpPr/>
            <p:nvPr/>
          </p:nvCxnSpPr>
          <p:spPr>
            <a:xfrm flipV="1">
              <a:off x="10019" y="6915"/>
              <a:ext cx="330" cy="86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8773" y="7775"/>
              <a:ext cx="2502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convolution</a:t>
              </a:r>
              <a:endParaRPr lang="en-US" altLang="zh-CN" b="1"/>
            </a:p>
            <a:p>
              <a:pPr algn="ctr"/>
              <a:r>
                <a:rPr lang="en-US" altLang="zh-CN" b="1"/>
                <a:t>(kernel: 5x5x4)</a:t>
              </a:r>
              <a:endParaRPr lang="en-US" altLang="zh-CN" b="1"/>
            </a:p>
          </p:txBody>
        </p:sp>
        <p:cxnSp>
          <p:nvCxnSpPr>
            <p:cNvPr id="69" name="直接连接符 68"/>
            <p:cNvCxnSpPr/>
            <p:nvPr/>
          </p:nvCxnSpPr>
          <p:spPr>
            <a:xfrm flipV="1">
              <a:off x="12173" y="7073"/>
              <a:ext cx="2780" cy="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12173" y="7080"/>
              <a:ext cx="2810" cy="2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V="1">
              <a:off x="12403" y="7065"/>
              <a:ext cx="2550" cy="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V="1">
              <a:off x="12413" y="7073"/>
              <a:ext cx="2555" cy="2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矩形 72"/>
            <p:cNvSpPr/>
            <p:nvPr/>
          </p:nvSpPr>
          <p:spPr>
            <a:xfrm>
              <a:off x="15864" y="4819"/>
              <a:ext cx="407" cy="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2905" y="4819"/>
              <a:ext cx="491" cy="5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3105" y="5019"/>
              <a:ext cx="491" cy="5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3305" y="5219"/>
              <a:ext cx="491" cy="5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13505" y="5419"/>
              <a:ext cx="491" cy="5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3705" y="5619"/>
              <a:ext cx="491" cy="5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13905" y="5819"/>
              <a:ext cx="491" cy="5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4105" y="6019"/>
              <a:ext cx="491" cy="5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4305" y="6219"/>
              <a:ext cx="491" cy="5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4505" y="6419"/>
              <a:ext cx="491" cy="5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4705" y="6619"/>
              <a:ext cx="491" cy="5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15864" y="5461"/>
              <a:ext cx="407" cy="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5864" y="6713"/>
              <a:ext cx="407" cy="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15864" y="6066"/>
              <a:ext cx="407" cy="4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90" name="直接连接符 89"/>
            <p:cNvCxnSpPr>
              <a:endCxn id="87" idx="1"/>
            </p:cNvCxnSpPr>
            <p:nvPr/>
          </p:nvCxnSpPr>
          <p:spPr>
            <a:xfrm>
              <a:off x="13396" y="4960"/>
              <a:ext cx="2468" cy="7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13596" y="5207"/>
              <a:ext cx="2246" cy="4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13796" y="5411"/>
              <a:ext cx="2061" cy="3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>
              <a:endCxn id="87" idx="1"/>
            </p:cNvCxnSpPr>
            <p:nvPr/>
          </p:nvCxnSpPr>
          <p:spPr>
            <a:xfrm>
              <a:off x="13996" y="5607"/>
              <a:ext cx="1868" cy="10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>
              <a:endCxn id="87" idx="1"/>
            </p:cNvCxnSpPr>
            <p:nvPr/>
          </p:nvCxnSpPr>
          <p:spPr>
            <a:xfrm flipV="1">
              <a:off x="14196" y="5708"/>
              <a:ext cx="1668" cy="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>
              <a:endCxn id="87" idx="1"/>
            </p:cNvCxnSpPr>
            <p:nvPr/>
          </p:nvCxnSpPr>
          <p:spPr>
            <a:xfrm flipV="1">
              <a:off x="14396" y="5708"/>
              <a:ext cx="1468" cy="2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>
              <a:endCxn id="87" idx="1"/>
            </p:cNvCxnSpPr>
            <p:nvPr/>
          </p:nvCxnSpPr>
          <p:spPr>
            <a:xfrm flipV="1">
              <a:off x="14596" y="5708"/>
              <a:ext cx="1268" cy="5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>
              <a:endCxn id="87" idx="1"/>
            </p:cNvCxnSpPr>
            <p:nvPr/>
          </p:nvCxnSpPr>
          <p:spPr>
            <a:xfrm flipV="1">
              <a:off x="14796" y="5708"/>
              <a:ext cx="1068" cy="7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>
              <a:endCxn id="87" idx="1"/>
            </p:cNvCxnSpPr>
            <p:nvPr/>
          </p:nvCxnSpPr>
          <p:spPr>
            <a:xfrm flipV="1">
              <a:off x="14996" y="5708"/>
              <a:ext cx="868" cy="8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>
              <a:endCxn id="87" idx="1"/>
            </p:cNvCxnSpPr>
            <p:nvPr/>
          </p:nvCxnSpPr>
          <p:spPr>
            <a:xfrm flipV="1">
              <a:off x="15196" y="5708"/>
              <a:ext cx="668" cy="12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文本框 99"/>
            <p:cNvSpPr txBox="1"/>
            <p:nvPr/>
          </p:nvSpPr>
          <p:spPr>
            <a:xfrm>
              <a:off x="12972" y="4073"/>
              <a:ext cx="817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/>
                <a:t>5x5</a:t>
              </a:r>
              <a:endParaRPr lang="en-US" altLang="zh-CN" b="1"/>
            </a:p>
          </p:txBody>
        </p:sp>
        <p:cxnSp>
          <p:nvCxnSpPr>
            <p:cNvPr id="101" name="直接箭头连接符 100"/>
            <p:cNvCxnSpPr/>
            <p:nvPr/>
          </p:nvCxnSpPr>
          <p:spPr>
            <a:xfrm flipV="1">
              <a:off x="13458" y="7412"/>
              <a:ext cx="211" cy="10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文本框 101"/>
            <p:cNvSpPr txBox="1"/>
            <p:nvPr/>
          </p:nvSpPr>
          <p:spPr>
            <a:xfrm>
              <a:off x="12289" y="8590"/>
              <a:ext cx="2122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max pooling</a:t>
              </a:r>
              <a:endParaRPr lang="en-US" altLang="zh-CN" b="1"/>
            </a:p>
          </p:txBody>
        </p:sp>
        <p:cxnSp>
          <p:nvCxnSpPr>
            <p:cNvPr id="105" name="直接箭头连接符 104"/>
            <p:cNvCxnSpPr/>
            <p:nvPr/>
          </p:nvCxnSpPr>
          <p:spPr>
            <a:xfrm flipH="1" flipV="1">
              <a:off x="15480" y="6996"/>
              <a:ext cx="471" cy="137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文本框 105"/>
            <p:cNvSpPr txBox="1"/>
            <p:nvPr/>
          </p:nvSpPr>
          <p:spPr>
            <a:xfrm>
              <a:off x="14705" y="8372"/>
              <a:ext cx="2502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convolution</a:t>
              </a:r>
              <a:endParaRPr lang="en-US" altLang="zh-CN" b="1"/>
            </a:p>
            <a:p>
              <a:pPr algn="ctr"/>
              <a:r>
                <a:rPr lang="en-US" altLang="zh-CN" b="1"/>
                <a:t>(kernel: 5x5x8)</a:t>
              </a:r>
              <a:endParaRPr lang="en-US" altLang="zh-CN" b="1"/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15217" y="3300"/>
              <a:ext cx="2080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final layer</a:t>
              </a:r>
              <a:endParaRPr lang="en-US" altLang="zh-CN" b="1"/>
            </a:p>
            <a:p>
              <a:pPr algn="ctr"/>
              <a:r>
                <a:rPr lang="en-US" altLang="zh-CN" b="1"/>
                <a:t>4 class units</a:t>
              </a:r>
              <a:endParaRPr lang="en-US" altLang="zh-CN" b="1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0" name="组合 79"/>
          <p:cNvGrpSpPr/>
          <p:nvPr/>
        </p:nvGrpSpPr>
        <p:grpSpPr>
          <a:xfrm>
            <a:off x="521335" y="91440"/>
            <a:ext cx="10814685" cy="6549390"/>
            <a:chOff x="821" y="144"/>
            <a:chExt cx="17031" cy="10314"/>
          </a:xfrm>
        </p:grpSpPr>
        <p:sp>
          <p:nvSpPr>
            <p:cNvPr id="7" name="矩形 6"/>
            <p:cNvSpPr/>
            <p:nvPr/>
          </p:nvSpPr>
          <p:spPr>
            <a:xfrm>
              <a:off x="1294" y="2384"/>
              <a:ext cx="1368" cy="6030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3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741" y="3834"/>
              <a:ext cx="2122" cy="2331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3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941" y="4034"/>
              <a:ext cx="2122" cy="2331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3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141" y="4234"/>
              <a:ext cx="2122" cy="2331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3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21" y="9006"/>
              <a:ext cx="2314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Input Volume</a:t>
              </a:r>
              <a:endParaRPr lang="en-US" altLang="zh-CN" b="1"/>
            </a:p>
            <a:p>
              <a:pPr algn="ctr"/>
              <a:r>
                <a:rPr lang="en-US" altLang="zh-CN" b="1"/>
                <a:t>32x32x1</a:t>
              </a:r>
              <a:endParaRPr lang="en-US" altLang="zh-CN" b="1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212" y="2485"/>
              <a:ext cx="3180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ReLU Activation Fn.</a:t>
              </a:r>
              <a:endParaRPr lang="en-US" altLang="zh-CN" b="1"/>
            </a:p>
            <a:p>
              <a:pPr algn="ctr"/>
              <a:r>
                <a:rPr lang="en-US" altLang="zh-CN" b="1"/>
                <a:t>Volume-28x28x3</a:t>
              </a:r>
              <a:endParaRPr lang="en-US" altLang="zh-CN" b="1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877" y="7149"/>
              <a:ext cx="2251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Convolution</a:t>
              </a:r>
              <a:endParaRPr lang="en-US" altLang="zh-CN" b="1"/>
            </a:p>
            <a:p>
              <a:pPr algn="ctr"/>
              <a:r>
                <a:rPr lang="en-US" altLang="zh-CN" b="1"/>
                <a:t>layer Stride 1</a:t>
              </a:r>
              <a:endParaRPr lang="en-US" altLang="zh-CN" b="1"/>
            </a:p>
          </p:txBody>
        </p:sp>
        <p:sp>
          <p:nvSpPr>
            <p:cNvPr id="16" name="矩形 15"/>
            <p:cNvSpPr/>
            <p:nvPr/>
          </p:nvSpPr>
          <p:spPr>
            <a:xfrm>
              <a:off x="7360" y="3034"/>
              <a:ext cx="1052" cy="3931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3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560" y="3234"/>
              <a:ext cx="1052" cy="3931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3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7760" y="3434"/>
              <a:ext cx="1052" cy="3931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3"/>
                  </a:solidFill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793" y="1760"/>
              <a:ext cx="2586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Output Volume</a:t>
              </a:r>
              <a:endParaRPr lang="en-US" altLang="zh-CN" b="1"/>
            </a:p>
            <a:p>
              <a:pPr algn="ctr"/>
              <a:r>
                <a:rPr lang="en-US" altLang="zh-CN" b="1"/>
                <a:t>14x14x3</a:t>
              </a:r>
              <a:endParaRPr lang="en-US" altLang="zh-CN" b="1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961" y="7722"/>
              <a:ext cx="2251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Max Pool</a:t>
              </a:r>
              <a:endParaRPr lang="en-US" altLang="zh-CN" b="1"/>
            </a:p>
            <a:p>
              <a:pPr algn="ctr"/>
              <a:r>
                <a:rPr lang="en-US" altLang="zh-CN" b="1"/>
                <a:t>layer Stride 2</a:t>
              </a:r>
              <a:endParaRPr lang="en-US" altLang="zh-CN" b="1"/>
            </a:p>
          </p:txBody>
        </p:sp>
        <p:sp>
          <p:nvSpPr>
            <p:cNvPr id="21" name="椭圆 20"/>
            <p:cNvSpPr/>
            <p:nvPr/>
          </p:nvSpPr>
          <p:spPr>
            <a:xfrm>
              <a:off x="9902" y="2635"/>
              <a:ext cx="1063" cy="1005"/>
            </a:xfrm>
            <a:prstGeom prst="ellipse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9901" y="8353"/>
              <a:ext cx="1063" cy="1005"/>
            </a:xfrm>
            <a:prstGeom prst="ellipse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9900" y="4173"/>
              <a:ext cx="1063" cy="1005"/>
            </a:xfrm>
            <a:prstGeom prst="ellipse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9900" y="5699"/>
              <a:ext cx="1063" cy="1005"/>
            </a:xfrm>
            <a:prstGeom prst="ellipse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239" y="6704"/>
              <a:ext cx="384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/>
                <a:t>.</a:t>
              </a:r>
              <a:endParaRPr lang="en-US" altLang="zh-CN" b="1"/>
            </a:p>
            <a:p>
              <a:r>
                <a:rPr lang="en-US" altLang="zh-CN" b="1"/>
                <a:t>.</a:t>
              </a:r>
              <a:endParaRPr lang="en-US" altLang="zh-CN" b="1"/>
            </a:p>
            <a:p>
              <a:r>
                <a:rPr lang="en-US" altLang="zh-CN" b="1"/>
                <a:t>.</a:t>
              </a:r>
              <a:endParaRPr lang="en-US" altLang="zh-CN" b="1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140" y="144"/>
              <a:ext cx="2586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Output Volume</a:t>
              </a:r>
              <a:endParaRPr lang="en-US" altLang="zh-CN" b="1"/>
            </a:p>
            <a:p>
              <a:pPr algn="ctr"/>
              <a:r>
                <a:rPr lang="en-US" altLang="zh-CN" b="1"/>
                <a:t>588x1</a:t>
              </a:r>
              <a:endParaRPr lang="en-US" altLang="zh-CN" b="1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1599" y="144"/>
              <a:ext cx="2586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Output Volume</a:t>
              </a:r>
              <a:endParaRPr lang="en-US" altLang="zh-CN" b="1"/>
            </a:p>
            <a:p>
              <a:pPr algn="ctr"/>
              <a:r>
                <a:rPr lang="en-US" altLang="zh-CN" b="1"/>
                <a:t>20x1</a:t>
              </a:r>
              <a:endParaRPr lang="en-US" altLang="zh-CN" b="1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140" y="9358"/>
              <a:ext cx="2144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Flatten layer</a:t>
              </a:r>
              <a:endParaRPr lang="en-US" altLang="zh-CN" b="1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1284" y="9442"/>
              <a:ext cx="4059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b="1"/>
                <a:t>Fully connected</a:t>
              </a:r>
              <a:endParaRPr lang="en-US" altLang="zh-CN" b="1"/>
            </a:p>
            <a:p>
              <a:pPr algn="l"/>
              <a:r>
                <a:rPr lang="en-US" altLang="zh-CN" b="1"/>
                <a:t>Layer ReLU Activation Fn.</a:t>
              </a:r>
              <a:endParaRPr lang="en-US" altLang="zh-CN" b="1"/>
            </a:p>
          </p:txBody>
        </p:sp>
        <p:sp>
          <p:nvSpPr>
            <p:cNvPr id="35" name="椭圆 34"/>
            <p:cNvSpPr/>
            <p:nvPr/>
          </p:nvSpPr>
          <p:spPr>
            <a:xfrm>
              <a:off x="14953" y="2124"/>
              <a:ext cx="1063" cy="1005"/>
            </a:xfrm>
            <a:prstGeom prst="ellipse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4953" y="3587"/>
              <a:ext cx="1063" cy="1005"/>
            </a:xfrm>
            <a:prstGeom prst="ellipse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5014" y="5050"/>
              <a:ext cx="1063" cy="1005"/>
            </a:xfrm>
            <a:prstGeom prst="ellipse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5014" y="6499"/>
              <a:ext cx="1063" cy="1005"/>
            </a:xfrm>
            <a:prstGeom prst="ellipse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4352" y="744"/>
              <a:ext cx="2390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Output Nodes</a:t>
              </a:r>
              <a:endParaRPr lang="en-US" altLang="zh-CN" b="1"/>
            </a:p>
            <a:p>
              <a:pPr algn="ctr"/>
              <a:r>
                <a:rPr lang="en-US" altLang="zh-CN" b="1"/>
                <a:t>5x1</a:t>
              </a:r>
              <a:endParaRPr lang="en-US" altLang="zh-CN" b="1"/>
            </a:p>
          </p:txBody>
        </p:sp>
        <p:sp>
          <p:nvSpPr>
            <p:cNvPr id="41" name="椭圆 40"/>
            <p:cNvSpPr/>
            <p:nvPr/>
          </p:nvSpPr>
          <p:spPr>
            <a:xfrm>
              <a:off x="9900" y="1096"/>
              <a:ext cx="1063" cy="1005"/>
            </a:xfrm>
            <a:prstGeom prst="ellipse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12363" y="2635"/>
              <a:ext cx="1063" cy="1005"/>
            </a:xfrm>
            <a:prstGeom prst="ellipse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2362" y="8353"/>
              <a:ext cx="1063" cy="1005"/>
            </a:xfrm>
            <a:prstGeom prst="ellipse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2361" y="4173"/>
              <a:ext cx="1063" cy="1005"/>
            </a:xfrm>
            <a:prstGeom prst="ellipse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12361" y="5699"/>
              <a:ext cx="1063" cy="1005"/>
            </a:xfrm>
            <a:prstGeom prst="ellipse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2700" y="6704"/>
              <a:ext cx="384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/>
                <a:t>.</a:t>
              </a:r>
              <a:endParaRPr lang="en-US" altLang="zh-CN" b="1"/>
            </a:p>
            <a:p>
              <a:r>
                <a:rPr lang="en-US" altLang="zh-CN" b="1"/>
                <a:t>.</a:t>
              </a:r>
              <a:endParaRPr lang="en-US" altLang="zh-CN" b="1"/>
            </a:p>
            <a:p>
              <a:r>
                <a:rPr lang="en-US" altLang="zh-CN" b="1"/>
                <a:t>.</a:t>
              </a:r>
              <a:endParaRPr lang="en-US" altLang="zh-CN" b="1"/>
            </a:p>
          </p:txBody>
        </p:sp>
        <p:sp>
          <p:nvSpPr>
            <p:cNvPr id="56" name="椭圆 55"/>
            <p:cNvSpPr/>
            <p:nvPr/>
          </p:nvSpPr>
          <p:spPr>
            <a:xfrm>
              <a:off x="12361" y="1096"/>
              <a:ext cx="1063" cy="1005"/>
            </a:xfrm>
            <a:prstGeom prst="ellipse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7" name="直接箭头连接符 56"/>
            <p:cNvCxnSpPr>
              <a:stCxn id="56" idx="6"/>
              <a:endCxn id="35" idx="2"/>
            </p:cNvCxnSpPr>
            <p:nvPr/>
          </p:nvCxnSpPr>
          <p:spPr>
            <a:xfrm>
              <a:off x="13424" y="1599"/>
              <a:ext cx="1529" cy="1028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endCxn id="35" idx="2"/>
            </p:cNvCxnSpPr>
            <p:nvPr/>
          </p:nvCxnSpPr>
          <p:spPr>
            <a:xfrm flipV="1">
              <a:off x="13424" y="2627"/>
              <a:ext cx="1529" cy="502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>
              <a:off x="13426" y="3129"/>
              <a:ext cx="1534" cy="1004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53" idx="6"/>
            </p:cNvCxnSpPr>
            <p:nvPr/>
          </p:nvCxnSpPr>
          <p:spPr>
            <a:xfrm flipV="1">
              <a:off x="13424" y="2618"/>
              <a:ext cx="1491" cy="2058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 flipV="1">
              <a:off x="13438" y="4200"/>
              <a:ext cx="1457" cy="482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endCxn id="35" idx="2"/>
            </p:cNvCxnSpPr>
            <p:nvPr/>
          </p:nvCxnSpPr>
          <p:spPr>
            <a:xfrm flipV="1">
              <a:off x="13408" y="2627"/>
              <a:ext cx="1545" cy="3629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>
              <a:endCxn id="36" idx="2"/>
            </p:cNvCxnSpPr>
            <p:nvPr/>
          </p:nvCxnSpPr>
          <p:spPr>
            <a:xfrm flipV="1">
              <a:off x="13400" y="4090"/>
              <a:ext cx="1553" cy="2106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>
              <a:stCxn id="52" idx="7"/>
            </p:cNvCxnSpPr>
            <p:nvPr/>
          </p:nvCxnSpPr>
          <p:spPr>
            <a:xfrm flipV="1">
              <a:off x="13269" y="2740"/>
              <a:ext cx="1669" cy="5760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52" idx="7"/>
              <a:endCxn id="36" idx="2"/>
            </p:cNvCxnSpPr>
            <p:nvPr/>
          </p:nvCxnSpPr>
          <p:spPr>
            <a:xfrm flipV="1">
              <a:off x="13269" y="4090"/>
              <a:ext cx="1684" cy="4410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16016" y="2617"/>
              <a:ext cx="1774" cy="8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>
              <a:off x="16016" y="4163"/>
              <a:ext cx="1774" cy="8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/>
            <p:nvPr/>
          </p:nvCxnSpPr>
          <p:spPr>
            <a:xfrm>
              <a:off x="16077" y="5549"/>
              <a:ext cx="1774" cy="8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>
              <a:off x="16077" y="6998"/>
              <a:ext cx="1774" cy="8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/>
            <p:nvPr/>
          </p:nvSpPr>
          <p:spPr>
            <a:xfrm>
              <a:off x="15015" y="7889"/>
              <a:ext cx="1063" cy="1005"/>
            </a:xfrm>
            <a:prstGeom prst="ellipse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73" name="直接箭头连接符 72"/>
            <p:cNvCxnSpPr/>
            <p:nvPr/>
          </p:nvCxnSpPr>
          <p:spPr>
            <a:xfrm>
              <a:off x="16078" y="8388"/>
              <a:ext cx="1774" cy="8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/>
            <p:cNvSpPr txBox="1"/>
            <p:nvPr/>
          </p:nvSpPr>
          <p:spPr>
            <a:xfrm>
              <a:off x="16255" y="1905"/>
              <a:ext cx="129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/>
                <a:t>Class 1</a:t>
              </a:r>
              <a:endParaRPr lang="en-US" altLang="zh-CN" b="1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16317" y="3454"/>
              <a:ext cx="129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/>
                <a:t>Class 2</a:t>
              </a:r>
              <a:endParaRPr lang="en-US" altLang="zh-CN" b="1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6255" y="4853"/>
              <a:ext cx="129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/>
                <a:t>Class 3</a:t>
              </a:r>
              <a:endParaRPr lang="en-US" altLang="zh-CN" b="1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6255" y="6256"/>
              <a:ext cx="129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/>
                <a:t>Class 4</a:t>
              </a:r>
              <a:endParaRPr lang="en-US" altLang="zh-CN" b="1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6255" y="7585"/>
              <a:ext cx="129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/>
                <a:t>Class 5</a:t>
              </a:r>
              <a:endParaRPr lang="en-US" altLang="zh-CN" b="1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5278" y="9006"/>
              <a:ext cx="2512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Soft-max Layer</a:t>
              </a:r>
              <a:endParaRPr lang="en-US" altLang="zh-CN" b="1"/>
            </a:p>
            <a:p>
              <a:pPr algn="ctr"/>
              <a:r>
                <a:rPr lang="en-US" altLang="zh-CN" b="1"/>
                <a:t>Soft-Max</a:t>
              </a:r>
              <a:endParaRPr lang="en-US" altLang="zh-CN" b="1"/>
            </a:p>
            <a:p>
              <a:pPr algn="ctr"/>
              <a:r>
                <a:rPr lang="en-US" altLang="zh-CN" b="1"/>
                <a:t>Activation Fn</a:t>
              </a:r>
              <a:endParaRPr lang="en-US" altLang="zh-CN" b="1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613410" y="1633855"/>
            <a:ext cx="10617835" cy="4144010"/>
            <a:chOff x="4016" y="3696"/>
            <a:chExt cx="7211" cy="2646"/>
          </a:xfrm>
        </p:grpSpPr>
        <p:pic>
          <p:nvPicPr>
            <p:cNvPr id="25" name="图片 1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7661" y="3696"/>
              <a:ext cx="3566" cy="2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6" y="3696"/>
              <a:ext cx="3565" cy="2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4518025" y="1507490"/>
            <a:ext cx="914400" cy="914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518025" y="2921635"/>
            <a:ext cx="914400" cy="914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518025" y="4335780"/>
            <a:ext cx="914400" cy="914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875280" y="2194560"/>
            <a:ext cx="666115" cy="6565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875280" y="3100705"/>
            <a:ext cx="666115" cy="6565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875280" y="4006215"/>
            <a:ext cx="666115" cy="6565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272530" y="228346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272530" y="362775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7" idx="6"/>
          </p:cNvCxnSpPr>
          <p:nvPr/>
        </p:nvCxnSpPr>
        <p:spPr>
          <a:xfrm flipV="1">
            <a:off x="3541395" y="1911985"/>
            <a:ext cx="976630" cy="61087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7" idx="6"/>
            <a:endCxn id="6" idx="1"/>
          </p:cNvCxnSpPr>
          <p:nvPr/>
        </p:nvCxnSpPr>
        <p:spPr>
          <a:xfrm>
            <a:off x="3541395" y="2522855"/>
            <a:ext cx="1110615" cy="19469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7" idx="6"/>
            <a:endCxn id="5" idx="1"/>
          </p:cNvCxnSpPr>
          <p:nvPr/>
        </p:nvCxnSpPr>
        <p:spPr>
          <a:xfrm>
            <a:off x="3541395" y="2522855"/>
            <a:ext cx="1110615" cy="5327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5" idx="2"/>
          </p:cNvCxnSpPr>
          <p:nvPr/>
        </p:nvCxnSpPr>
        <p:spPr>
          <a:xfrm flipV="1">
            <a:off x="3541395" y="3378835"/>
            <a:ext cx="976630" cy="895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3547110" y="2105025"/>
            <a:ext cx="962660" cy="13493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547110" y="3445510"/>
            <a:ext cx="1031240" cy="115189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9" idx="7"/>
            <a:endCxn id="4" idx="3"/>
          </p:cNvCxnSpPr>
          <p:nvPr/>
        </p:nvCxnSpPr>
        <p:spPr>
          <a:xfrm flipV="1">
            <a:off x="3443605" y="2287905"/>
            <a:ext cx="1208405" cy="181419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9" idx="7"/>
            <a:endCxn id="5" idx="3"/>
          </p:cNvCxnSpPr>
          <p:nvPr/>
        </p:nvCxnSpPr>
        <p:spPr>
          <a:xfrm flipV="1">
            <a:off x="3443605" y="3702050"/>
            <a:ext cx="1208405" cy="4000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9" idx="7"/>
            <a:endCxn id="6" idx="2"/>
          </p:cNvCxnSpPr>
          <p:nvPr/>
        </p:nvCxnSpPr>
        <p:spPr>
          <a:xfrm>
            <a:off x="3443605" y="4102100"/>
            <a:ext cx="1074420" cy="69088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6162040" y="1543685"/>
            <a:ext cx="13201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output </a:t>
            </a:r>
            <a:r>
              <a:rPr lang="en-US" altLang="zh-CN">
                <a:sym typeface="+mn-ea"/>
              </a:rPr>
              <a:t>layer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4374515" y="1139190"/>
            <a:ext cx="1354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Hidden layer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2618105" y="1736725"/>
            <a:ext cx="11804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Input layer</a:t>
            </a:r>
            <a:endParaRPr lang="en-US" altLang="zh-CN"/>
          </a:p>
        </p:txBody>
      </p:sp>
      <p:cxnSp>
        <p:nvCxnSpPr>
          <p:cNvPr id="22" name="直接箭头连接符 21"/>
          <p:cNvCxnSpPr>
            <a:stCxn id="4" idx="6"/>
            <a:endCxn id="10" idx="2"/>
          </p:cNvCxnSpPr>
          <p:nvPr/>
        </p:nvCxnSpPr>
        <p:spPr>
          <a:xfrm>
            <a:off x="5432425" y="1964690"/>
            <a:ext cx="840105" cy="77597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2" idx="1"/>
          </p:cNvCxnSpPr>
          <p:nvPr/>
        </p:nvCxnSpPr>
        <p:spPr>
          <a:xfrm>
            <a:off x="5382260" y="2192020"/>
            <a:ext cx="1024255" cy="15697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" idx="6"/>
          </p:cNvCxnSpPr>
          <p:nvPr/>
        </p:nvCxnSpPr>
        <p:spPr>
          <a:xfrm flipV="1">
            <a:off x="5432425" y="2867025"/>
            <a:ext cx="815340" cy="5118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5" idx="6"/>
            <a:endCxn id="12" idx="2"/>
          </p:cNvCxnSpPr>
          <p:nvPr/>
        </p:nvCxnSpPr>
        <p:spPr>
          <a:xfrm>
            <a:off x="5432425" y="3378835"/>
            <a:ext cx="840105" cy="7061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6" idx="7"/>
          </p:cNvCxnSpPr>
          <p:nvPr/>
        </p:nvCxnSpPr>
        <p:spPr>
          <a:xfrm flipV="1">
            <a:off x="5298440" y="3009900"/>
            <a:ext cx="987425" cy="14598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6" idx="6"/>
            <a:endCxn id="12" idx="3"/>
          </p:cNvCxnSpPr>
          <p:nvPr/>
        </p:nvCxnSpPr>
        <p:spPr>
          <a:xfrm flipV="1">
            <a:off x="5432425" y="4408170"/>
            <a:ext cx="974090" cy="3848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1097915" y="1671320"/>
            <a:ext cx="9664700" cy="3152140"/>
            <a:chOff x="1729" y="2632"/>
            <a:chExt cx="15220" cy="496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29" y="2632"/>
              <a:ext cx="7335" cy="496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49" y="2632"/>
              <a:ext cx="7200" cy="49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927100" y="2755900"/>
            <a:ext cx="9811385" cy="2717800"/>
            <a:chOff x="1460" y="4340"/>
            <a:chExt cx="15451" cy="428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63" y="4340"/>
              <a:ext cx="7549" cy="424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0" y="4340"/>
              <a:ext cx="7563" cy="42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5560" y="503555"/>
            <a:ext cx="4338320" cy="5850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high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9275" y="1821180"/>
            <a:ext cx="3606805" cy="3600000"/>
          </a:xfrm>
          <a:prstGeom prst="rect">
            <a:avLst/>
          </a:prstGeom>
        </p:spPr>
      </p:pic>
      <p:pic>
        <p:nvPicPr>
          <p:cNvPr id="5" name="图片 4" descr="norm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" y="1821180"/>
            <a:ext cx="3748314" cy="3600000"/>
          </a:xfrm>
          <a:prstGeom prst="rect">
            <a:avLst/>
          </a:prstGeom>
        </p:spPr>
      </p:pic>
      <p:pic>
        <p:nvPicPr>
          <p:cNvPr id="6" name="图片 5" descr="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305" y="1821180"/>
            <a:ext cx="3727612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6" name="组合 95"/>
          <p:cNvGrpSpPr/>
          <p:nvPr/>
        </p:nvGrpSpPr>
        <p:grpSpPr>
          <a:xfrm>
            <a:off x="-1413510" y="981075"/>
            <a:ext cx="16600170" cy="4895850"/>
            <a:chOff x="607" y="1302"/>
            <a:chExt cx="26142" cy="7710"/>
          </a:xfrm>
        </p:grpSpPr>
        <p:pic>
          <p:nvPicPr>
            <p:cNvPr id="4" name="图片 3" descr="H000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607" y="3402"/>
              <a:ext cx="3224" cy="3224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045" y="2005"/>
              <a:ext cx="2533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imput image</a:t>
              </a:r>
              <a:endParaRPr lang="en-US" altLang="zh-CN" b="1"/>
            </a:p>
            <a:p>
              <a:pPr algn="ctr"/>
              <a:r>
                <a:rPr lang="en-US" altLang="zh-CN" b="1"/>
                <a:t>shape:224x224</a:t>
              </a:r>
              <a:endParaRPr lang="en-US" altLang="zh-CN" b="1"/>
            </a:p>
          </p:txBody>
        </p:sp>
        <p:sp>
          <p:nvSpPr>
            <p:cNvPr id="6" name="矩形 5"/>
            <p:cNvSpPr/>
            <p:nvPr/>
          </p:nvSpPr>
          <p:spPr>
            <a:xfrm>
              <a:off x="4695" y="3021"/>
              <a:ext cx="2359" cy="2462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112" y="7444"/>
              <a:ext cx="2502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convolution</a:t>
              </a:r>
              <a:endParaRPr lang="en-US" altLang="zh-CN" b="1"/>
            </a:p>
            <a:p>
              <a:pPr algn="ctr"/>
              <a:r>
                <a:rPr lang="en-US" altLang="zh-CN" b="1"/>
                <a:t>(kernel: 5x5x6)</a:t>
              </a:r>
              <a:endParaRPr lang="en-US" altLang="zh-CN" b="1"/>
            </a:p>
          </p:txBody>
        </p:sp>
        <p:sp>
          <p:nvSpPr>
            <p:cNvPr id="7" name="矩形 6"/>
            <p:cNvSpPr/>
            <p:nvPr/>
          </p:nvSpPr>
          <p:spPr>
            <a:xfrm>
              <a:off x="4895" y="3221"/>
              <a:ext cx="2359" cy="2462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095" y="3421"/>
              <a:ext cx="2359" cy="2462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295" y="3621"/>
              <a:ext cx="2359" cy="2462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495" y="3821"/>
              <a:ext cx="2359" cy="2462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695" y="4021"/>
              <a:ext cx="2359" cy="2462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3" name="直接箭头连接符 12"/>
            <p:cNvCxnSpPr>
              <a:stCxn id="4" idx="3"/>
            </p:cNvCxnSpPr>
            <p:nvPr/>
          </p:nvCxnSpPr>
          <p:spPr>
            <a:xfrm flipV="1">
              <a:off x="3831" y="5007"/>
              <a:ext cx="786" cy="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V="1">
              <a:off x="3946" y="5158"/>
              <a:ext cx="370" cy="233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4548" y="2005"/>
              <a:ext cx="288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shape:220x220x6</a:t>
              </a:r>
              <a:endParaRPr lang="en-US" altLang="zh-CN" b="1"/>
            </a:p>
          </p:txBody>
        </p:sp>
        <p:sp>
          <p:nvSpPr>
            <p:cNvPr id="17" name="矩形 16"/>
            <p:cNvSpPr/>
            <p:nvPr/>
          </p:nvSpPr>
          <p:spPr>
            <a:xfrm>
              <a:off x="9130" y="2981"/>
              <a:ext cx="2150" cy="2026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30" y="3181"/>
              <a:ext cx="2150" cy="2026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9530" y="3381"/>
              <a:ext cx="2150" cy="2026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9730" y="3581"/>
              <a:ext cx="2150" cy="2026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9930" y="3781"/>
              <a:ext cx="2150" cy="2026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0130" y="3981"/>
              <a:ext cx="2150" cy="2026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660" y="7595"/>
              <a:ext cx="2155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MaxPooling</a:t>
              </a:r>
              <a:endParaRPr lang="en-US" altLang="zh-CN" b="1"/>
            </a:p>
            <a:p>
              <a:pPr algn="ctr"/>
              <a:r>
                <a:rPr lang="en-US" altLang="zh-CN" b="1"/>
                <a:t>(kernel: 2x2)</a:t>
              </a:r>
              <a:endParaRPr lang="en-US" altLang="zh-CN" b="1"/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V="1">
              <a:off x="8552" y="5207"/>
              <a:ext cx="370" cy="233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8552" y="2223"/>
              <a:ext cx="288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shape:110	x110x6</a:t>
              </a:r>
              <a:endParaRPr lang="en-US" altLang="zh-CN" b="1"/>
            </a:p>
          </p:txBody>
        </p:sp>
        <p:cxnSp>
          <p:nvCxnSpPr>
            <p:cNvPr id="29" name="直接箭头连接符 28"/>
            <p:cNvCxnSpPr/>
            <p:nvPr/>
          </p:nvCxnSpPr>
          <p:spPr>
            <a:xfrm flipV="1">
              <a:off x="8344" y="4848"/>
              <a:ext cx="786" cy="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12691" y="4990"/>
              <a:ext cx="786" cy="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12189" y="7701"/>
              <a:ext cx="2684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convolution</a:t>
              </a:r>
              <a:endParaRPr lang="en-US" altLang="zh-CN" b="1"/>
            </a:p>
            <a:p>
              <a:pPr algn="ctr"/>
              <a:r>
                <a:rPr lang="en-US" altLang="zh-CN" b="1"/>
                <a:t>(kernel: 5x5x16)</a:t>
              </a:r>
              <a:endParaRPr lang="en-US" altLang="zh-CN" b="1"/>
            </a:p>
          </p:txBody>
        </p:sp>
        <p:cxnSp>
          <p:nvCxnSpPr>
            <p:cNvPr id="36" name="直接箭头连接符 35"/>
            <p:cNvCxnSpPr/>
            <p:nvPr/>
          </p:nvCxnSpPr>
          <p:spPr>
            <a:xfrm flipV="1">
              <a:off x="12691" y="5483"/>
              <a:ext cx="370" cy="233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2119" y="2021"/>
              <a:ext cx="1561" cy="1447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2319" y="2221"/>
              <a:ext cx="1561" cy="1447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2519" y="2421"/>
              <a:ext cx="1561" cy="1447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2719" y="2621"/>
              <a:ext cx="1561" cy="1447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2919" y="2821"/>
              <a:ext cx="1561" cy="1447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3119" y="3021"/>
              <a:ext cx="1561" cy="1447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3319" y="3221"/>
              <a:ext cx="1561" cy="1447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3519" y="3421"/>
              <a:ext cx="1561" cy="1447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719" y="3621"/>
              <a:ext cx="1561" cy="1447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919" y="3821"/>
              <a:ext cx="1561" cy="1447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4119" y="4021"/>
              <a:ext cx="1561" cy="1447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4319" y="4221"/>
              <a:ext cx="1561" cy="1447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4519" y="4421"/>
              <a:ext cx="1561" cy="1447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4719" y="4621"/>
              <a:ext cx="1561" cy="1447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14919" y="4821"/>
              <a:ext cx="1561" cy="1447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15119" y="5021"/>
              <a:ext cx="1561" cy="1447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1389" y="1302"/>
              <a:ext cx="3062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shape:106x106x16</a:t>
              </a:r>
              <a:endParaRPr lang="en-US" altLang="zh-CN" b="1"/>
            </a:p>
          </p:txBody>
        </p:sp>
        <p:cxnSp>
          <p:nvCxnSpPr>
            <p:cNvPr id="55" name="直接箭头连接符 54"/>
            <p:cNvCxnSpPr/>
            <p:nvPr/>
          </p:nvCxnSpPr>
          <p:spPr>
            <a:xfrm flipV="1">
              <a:off x="16680" y="4661"/>
              <a:ext cx="786" cy="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16287" y="2183"/>
              <a:ext cx="1033" cy="108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6680" y="7822"/>
              <a:ext cx="2155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MaxPooling</a:t>
              </a:r>
              <a:endParaRPr lang="en-US" altLang="zh-CN" b="1"/>
            </a:p>
            <a:p>
              <a:pPr algn="ctr"/>
              <a:r>
                <a:rPr lang="en-US" altLang="zh-CN" b="1"/>
                <a:t>(kernel: 2x2)</a:t>
              </a:r>
              <a:endParaRPr lang="en-US" altLang="zh-CN" b="1"/>
            </a:p>
          </p:txBody>
        </p:sp>
        <p:cxnSp>
          <p:nvCxnSpPr>
            <p:cNvPr id="58" name="直接箭头连接符 57"/>
            <p:cNvCxnSpPr/>
            <p:nvPr/>
          </p:nvCxnSpPr>
          <p:spPr>
            <a:xfrm flipV="1">
              <a:off x="17088" y="5126"/>
              <a:ext cx="218" cy="269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/>
            <p:cNvSpPr/>
            <p:nvPr/>
          </p:nvSpPr>
          <p:spPr>
            <a:xfrm>
              <a:off x="16487" y="2383"/>
              <a:ext cx="1033" cy="108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6687" y="2583"/>
              <a:ext cx="1033" cy="108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16887" y="2783"/>
              <a:ext cx="1033" cy="108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7087" y="2983"/>
              <a:ext cx="1033" cy="108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17287" y="3183"/>
              <a:ext cx="1033" cy="108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17487" y="3383"/>
              <a:ext cx="1033" cy="108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17687" y="3583"/>
              <a:ext cx="1033" cy="108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17887" y="3783"/>
              <a:ext cx="1033" cy="108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18087" y="3983"/>
              <a:ext cx="1033" cy="108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18287" y="4183"/>
              <a:ext cx="1033" cy="108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18487" y="4383"/>
              <a:ext cx="1033" cy="108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18687" y="4583"/>
              <a:ext cx="1033" cy="108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18887" y="4783"/>
              <a:ext cx="1033" cy="108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9087" y="4983"/>
              <a:ext cx="1033" cy="108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9287" y="5183"/>
              <a:ext cx="1033" cy="108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5640" y="1441"/>
              <a:ext cx="269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shape:53x53x16</a:t>
              </a:r>
              <a:endParaRPr lang="en-US" altLang="zh-CN" b="1"/>
            </a:p>
          </p:txBody>
        </p:sp>
        <p:cxnSp>
          <p:nvCxnSpPr>
            <p:cNvPr id="75" name="直接箭头连接符 74"/>
            <p:cNvCxnSpPr/>
            <p:nvPr/>
          </p:nvCxnSpPr>
          <p:spPr>
            <a:xfrm flipV="1">
              <a:off x="20320" y="4591"/>
              <a:ext cx="786" cy="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/>
            <p:cNvSpPr txBox="1"/>
            <p:nvPr/>
          </p:nvSpPr>
          <p:spPr>
            <a:xfrm>
              <a:off x="20029" y="7996"/>
              <a:ext cx="2866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convolution</a:t>
              </a:r>
              <a:endParaRPr lang="en-US" altLang="zh-CN" b="1"/>
            </a:p>
            <a:p>
              <a:pPr algn="ctr"/>
              <a:r>
                <a:rPr lang="en-US" altLang="zh-CN" b="1"/>
                <a:t>(kernel: 4x4x120)</a:t>
              </a:r>
              <a:endParaRPr lang="en-US" altLang="zh-CN" b="1"/>
            </a:p>
          </p:txBody>
        </p:sp>
        <p:sp>
          <p:nvSpPr>
            <p:cNvPr id="77" name="矩形 76"/>
            <p:cNvSpPr/>
            <p:nvPr/>
          </p:nvSpPr>
          <p:spPr>
            <a:xfrm>
              <a:off x="20226" y="2404"/>
              <a:ext cx="669" cy="599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9521" y="1643"/>
              <a:ext cx="288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shape:50x50x120</a:t>
              </a:r>
              <a:endParaRPr lang="en-US" altLang="zh-CN" b="1"/>
            </a:p>
          </p:txBody>
        </p:sp>
        <p:sp>
          <p:nvSpPr>
            <p:cNvPr id="80" name="矩形 79"/>
            <p:cNvSpPr/>
            <p:nvPr/>
          </p:nvSpPr>
          <p:spPr>
            <a:xfrm>
              <a:off x="20426" y="2604"/>
              <a:ext cx="669" cy="599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20626" y="2804"/>
              <a:ext cx="669" cy="599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20826" y="3004"/>
              <a:ext cx="669" cy="599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21026" y="3204"/>
              <a:ext cx="669" cy="599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21295" y="3704"/>
              <a:ext cx="834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......</a:t>
              </a:r>
              <a:endParaRPr lang="en-US" altLang="zh-CN"/>
            </a:p>
          </p:txBody>
        </p:sp>
        <p:sp>
          <p:nvSpPr>
            <p:cNvPr id="85" name="矩形 84"/>
            <p:cNvSpPr/>
            <p:nvPr/>
          </p:nvSpPr>
          <p:spPr>
            <a:xfrm>
              <a:off x="21495" y="4284"/>
              <a:ext cx="669" cy="599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21695" y="4484"/>
              <a:ext cx="669" cy="599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21895" y="4684"/>
              <a:ext cx="669" cy="599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22095" y="4884"/>
              <a:ext cx="669" cy="599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22295" y="5084"/>
              <a:ext cx="669" cy="599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矩形 89"/>
            <p:cNvSpPr/>
            <p:nvPr/>
          </p:nvSpPr>
          <p:spPr>
            <a:xfrm>
              <a:off x="22495" y="5284"/>
              <a:ext cx="669" cy="599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1" name="矩形 90"/>
            <p:cNvSpPr/>
            <p:nvPr/>
          </p:nvSpPr>
          <p:spPr>
            <a:xfrm>
              <a:off x="22695" y="5484"/>
              <a:ext cx="669" cy="599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22895" y="5684"/>
              <a:ext cx="669" cy="599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93" name="直接箭头连接符 92"/>
            <p:cNvCxnSpPr/>
            <p:nvPr/>
          </p:nvCxnSpPr>
          <p:spPr>
            <a:xfrm flipH="1" flipV="1">
              <a:off x="20792" y="4876"/>
              <a:ext cx="285" cy="3125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/>
            <p:nvPr/>
          </p:nvCxnSpPr>
          <p:spPr>
            <a:xfrm flipV="1">
              <a:off x="23164" y="4576"/>
              <a:ext cx="786" cy="7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本框 94"/>
            <p:cNvSpPr txBox="1"/>
            <p:nvPr/>
          </p:nvSpPr>
          <p:spPr>
            <a:xfrm>
              <a:off x="24443" y="4144"/>
              <a:ext cx="2306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b="1"/>
                <a:t>outPut Shape</a:t>
              </a:r>
              <a:endParaRPr lang="en-US" altLang="zh-CN" b="1"/>
            </a:p>
            <a:p>
              <a:pPr algn="ctr"/>
              <a:r>
                <a:rPr lang="en-US" altLang="zh-CN" b="1"/>
                <a:t>300000</a:t>
              </a:r>
              <a:endParaRPr lang="en-US" altLang="zh-CN" b="1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5" name="组合 24"/>
          <p:cNvGrpSpPr/>
          <p:nvPr/>
        </p:nvGrpSpPr>
        <p:grpSpPr>
          <a:xfrm>
            <a:off x="2677160" y="923925"/>
            <a:ext cx="5681345" cy="4136390"/>
            <a:chOff x="4216" y="1455"/>
            <a:chExt cx="8947" cy="6514"/>
          </a:xfrm>
        </p:grpSpPr>
        <p:sp>
          <p:nvSpPr>
            <p:cNvPr id="4" name="椭圆 3"/>
            <p:cNvSpPr/>
            <p:nvPr/>
          </p:nvSpPr>
          <p:spPr>
            <a:xfrm>
              <a:off x="7548" y="4345"/>
              <a:ext cx="1440" cy="144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7548" y="6529"/>
              <a:ext cx="1440" cy="144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7548" y="2161"/>
              <a:ext cx="1440" cy="144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425" y="5529"/>
              <a:ext cx="1440" cy="14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4425" y="3121"/>
              <a:ext cx="1440" cy="14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0675" y="4345"/>
              <a:ext cx="1440" cy="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>
              <a:endCxn id="7" idx="2"/>
            </p:cNvCxnSpPr>
            <p:nvPr/>
          </p:nvCxnSpPr>
          <p:spPr>
            <a:xfrm flipV="1">
              <a:off x="5884" y="2881"/>
              <a:ext cx="1664" cy="94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875" y="3841"/>
              <a:ext cx="1683" cy="122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10" idx="6"/>
              <a:endCxn id="6" idx="2"/>
            </p:cNvCxnSpPr>
            <p:nvPr/>
          </p:nvCxnSpPr>
          <p:spPr>
            <a:xfrm>
              <a:off x="5865" y="3841"/>
              <a:ext cx="1683" cy="340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9" idx="6"/>
              <a:endCxn id="4" idx="2"/>
            </p:cNvCxnSpPr>
            <p:nvPr/>
          </p:nvCxnSpPr>
          <p:spPr>
            <a:xfrm flipV="1">
              <a:off x="5865" y="5065"/>
              <a:ext cx="1683" cy="1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9" idx="6"/>
            </p:cNvCxnSpPr>
            <p:nvPr/>
          </p:nvCxnSpPr>
          <p:spPr>
            <a:xfrm flipV="1">
              <a:off x="5865" y="2976"/>
              <a:ext cx="1683" cy="327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9" idx="6"/>
              <a:endCxn id="6" idx="2"/>
            </p:cNvCxnSpPr>
            <p:nvPr/>
          </p:nvCxnSpPr>
          <p:spPr>
            <a:xfrm>
              <a:off x="5865" y="6249"/>
              <a:ext cx="1683" cy="1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7" idx="6"/>
              <a:endCxn id="14" idx="2"/>
            </p:cNvCxnSpPr>
            <p:nvPr/>
          </p:nvCxnSpPr>
          <p:spPr>
            <a:xfrm>
              <a:off x="8988" y="2881"/>
              <a:ext cx="1687" cy="2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4" idx="6"/>
              <a:endCxn id="14" idx="2"/>
            </p:cNvCxnSpPr>
            <p:nvPr/>
          </p:nvCxnSpPr>
          <p:spPr>
            <a:xfrm>
              <a:off x="8988" y="5065"/>
              <a:ext cx="168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6" idx="6"/>
              <a:endCxn id="14" idx="2"/>
            </p:cNvCxnSpPr>
            <p:nvPr/>
          </p:nvCxnSpPr>
          <p:spPr>
            <a:xfrm flipV="1">
              <a:off x="8988" y="5065"/>
              <a:ext cx="1687" cy="2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11085" y="3601"/>
              <a:ext cx="2079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/>
                <a:t>output </a:t>
              </a:r>
              <a:r>
                <a:rPr lang="en-US" altLang="zh-CN">
                  <a:sym typeface="+mn-ea"/>
                </a:rPr>
                <a:t>layer</a:t>
              </a:r>
              <a:endParaRPr lang="en-US" altLang="zh-CN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202" y="1455"/>
              <a:ext cx="2133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/>
                <a:t>Hidden layer</a:t>
              </a:r>
              <a:endParaRPr lang="en-US" altLang="zh-CN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216" y="2396"/>
              <a:ext cx="1859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/>
                <a:t>Input layer</a:t>
              </a:r>
              <a:endParaRPr lang="en-US" altLang="zh-CN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文本框 33"/>
          <p:cNvSpPr txBox="1"/>
          <p:nvPr/>
        </p:nvSpPr>
        <p:spPr>
          <a:xfrm>
            <a:off x="13625830" y="2133600"/>
            <a:ext cx="286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</a:t>
            </a:r>
            <a:endParaRPr lang="en-US" altLang="zh-CN"/>
          </a:p>
        </p:txBody>
      </p:sp>
      <p:cxnSp>
        <p:nvCxnSpPr>
          <p:cNvPr id="79" name="直接箭头连接符 78"/>
          <p:cNvCxnSpPr/>
          <p:nvPr/>
        </p:nvCxnSpPr>
        <p:spPr>
          <a:xfrm flipV="1">
            <a:off x="13641705" y="3025140"/>
            <a:ext cx="483870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2" name="组合 101"/>
          <p:cNvGrpSpPr/>
          <p:nvPr/>
        </p:nvGrpSpPr>
        <p:grpSpPr>
          <a:xfrm>
            <a:off x="122555" y="1228725"/>
            <a:ext cx="11668125" cy="3570605"/>
            <a:chOff x="193" y="1935"/>
            <a:chExt cx="18375" cy="5623"/>
          </a:xfrm>
        </p:grpSpPr>
        <p:sp>
          <p:nvSpPr>
            <p:cNvPr id="101" name="椭圆 100"/>
            <p:cNvSpPr/>
            <p:nvPr/>
          </p:nvSpPr>
          <p:spPr>
            <a:xfrm>
              <a:off x="685" y="3394"/>
              <a:ext cx="2308" cy="274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93" y="4475"/>
              <a:ext cx="492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V</a:t>
              </a:r>
              <a:endParaRPr lang="en-US" altLang="zh-CN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2398" y="3940"/>
              <a:ext cx="2373" cy="136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V="1">
              <a:off x="2860" y="5237"/>
              <a:ext cx="74" cy="16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V="1">
              <a:off x="3577" y="2845"/>
              <a:ext cx="12" cy="1095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endCxn id="4" idx="2"/>
            </p:cNvCxnSpPr>
            <p:nvPr/>
          </p:nvCxnSpPr>
          <p:spPr>
            <a:xfrm flipH="1" flipV="1">
              <a:off x="3585" y="5300"/>
              <a:ext cx="4" cy="134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3129" y="1935"/>
              <a:ext cx="917" cy="9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o</a:t>
              </a:r>
              <a:endParaRPr lang="en-US" altLang="zh-CN"/>
            </a:p>
          </p:txBody>
        </p:sp>
        <p:sp>
          <p:nvSpPr>
            <p:cNvPr id="13" name="椭圆 12"/>
            <p:cNvSpPr/>
            <p:nvPr/>
          </p:nvSpPr>
          <p:spPr>
            <a:xfrm>
              <a:off x="3129" y="6648"/>
              <a:ext cx="917" cy="91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</a:t>
              </a:r>
              <a:endParaRPr lang="en-US" altLang="zh-CN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694" y="3103"/>
              <a:ext cx="4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W</a:t>
              </a:r>
              <a:endParaRPr lang="en-US" altLang="zh-CN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789" y="5827"/>
              <a:ext cx="519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U</a:t>
              </a:r>
              <a:endParaRPr lang="en-US" altLang="zh-CN"/>
            </a:p>
          </p:txBody>
        </p:sp>
        <p:sp>
          <p:nvSpPr>
            <p:cNvPr id="16" name="右箭头 15"/>
            <p:cNvSpPr/>
            <p:nvPr/>
          </p:nvSpPr>
          <p:spPr>
            <a:xfrm>
              <a:off x="4945" y="3937"/>
              <a:ext cx="1290" cy="12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7621" y="3940"/>
              <a:ext cx="2373" cy="136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4828" y="3940"/>
              <a:ext cx="2373" cy="136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11067" y="3938"/>
              <a:ext cx="2373" cy="136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graphicFrame>
          <p:nvGraphicFramePr>
            <p:cNvPr id="20" name="对象 1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397" y="4262"/>
            <a:ext cx="617" cy="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1" imgW="254000" imgH="228600" progId="Equation.KSEE3">
                    <p:embed/>
                  </p:oleObj>
                </mc:Choice>
                <mc:Fallback>
                  <p:oleObj name="" r:id="rId1" imgW="2540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8397" y="4262"/>
                          <a:ext cx="617" cy="55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191" y="4340"/>
            <a:ext cx="402" cy="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" r:id="rId3" imgW="165100" imgH="228600" progId="Equation.KSEE3">
                    <p:embed/>
                  </p:oleObj>
                </mc:Choice>
                <mc:Fallback>
                  <p:oleObj name="" r:id="rId3" imgW="1651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2191" y="4340"/>
                          <a:ext cx="402" cy="55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372" y="4327"/>
            <a:ext cx="431" cy="5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" name="" r:id="rId5" imgW="177165" imgH="241300" progId="Equation.KSEE3">
                    <p:embed/>
                  </p:oleObj>
                </mc:Choice>
                <mc:Fallback>
                  <p:oleObj name="" r:id="rId5" imgW="177165" imgH="2413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372" y="4327"/>
                          <a:ext cx="431" cy="58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5698" y="4340"/>
            <a:ext cx="618" cy="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" name="" r:id="rId7" imgW="254000" imgH="228600" progId="Equation.KSEE3">
                    <p:embed/>
                  </p:oleObj>
                </mc:Choice>
                <mc:Fallback>
                  <p:oleObj name="" r:id="rId7" imgW="2540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5698" y="4340"/>
                          <a:ext cx="618" cy="55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文本框 25"/>
            <p:cNvSpPr txBox="1"/>
            <p:nvPr/>
          </p:nvSpPr>
          <p:spPr>
            <a:xfrm>
              <a:off x="6050" y="4344"/>
              <a:ext cx="652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....</a:t>
              </a:r>
              <a:endParaRPr lang="en-US" altLang="zh-CN"/>
            </a:p>
          </p:txBody>
        </p:sp>
        <p:cxnSp>
          <p:nvCxnSpPr>
            <p:cNvPr id="27" name="直接箭头连接符 26"/>
            <p:cNvCxnSpPr>
              <a:stCxn id="26" idx="3"/>
            </p:cNvCxnSpPr>
            <p:nvPr/>
          </p:nvCxnSpPr>
          <p:spPr>
            <a:xfrm flipV="1">
              <a:off x="6702" y="4633"/>
              <a:ext cx="762" cy="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6927" y="4800"/>
              <a:ext cx="492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V</a:t>
              </a:r>
              <a:endParaRPr lang="en-US" altLang="zh-CN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837" y="3236"/>
              <a:ext cx="4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W</a:t>
              </a:r>
              <a:endParaRPr lang="en-US" altLang="zh-CN"/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V="1">
              <a:off x="8693" y="2845"/>
              <a:ext cx="12" cy="1095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H="1" flipV="1">
              <a:off x="8674" y="5300"/>
              <a:ext cx="4" cy="134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8837" y="5825"/>
              <a:ext cx="519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U</a:t>
              </a:r>
              <a:endParaRPr lang="en-US" altLang="zh-CN"/>
            </a:p>
          </p:txBody>
        </p:sp>
        <p:sp>
          <p:nvSpPr>
            <p:cNvPr id="36" name="椭圆 35"/>
            <p:cNvSpPr/>
            <p:nvPr/>
          </p:nvSpPr>
          <p:spPr>
            <a:xfrm>
              <a:off x="3129" y="1935"/>
              <a:ext cx="917" cy="9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cxnSp>
          <p:nvCxnSpPr>
            <p:cNvPr id="38" name="直接箭头连接符 37"/>
            <p:cNvCxnSpPr/>
            <p:nvPr/>
          </p:nvCxnSpPr>
          <p:spPr>
            <a:xfrm flipV="1">
              <a:off x="12191" y="2845"/>
              <a:ext cx="12" cy="1095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V="1">
              <a:off x="16000" y="2845"/>
              <a:ext cx="12" cy="1095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12377" y="3240"/>
              <a:ext cx="4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W</a:t>
              </a:r>
              <a:endParaRPr lang="en-US" altLang="zh-CN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6193" y="3236"/>
              <a:ext cx="4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W</a:t>
              </a:r>
              <a:endParaRPr lang="en-US" altLang="zh-CN"/>
            </a:p>
          </p:txBody>
        </p:sp>
        <p:cxnSp>
          <p:nvCxnSpPr>
            <p:cNvPr id="44" name="直接箭头连接符 43"/>
            <p:cNvCxnSpPr/>
            <p:nvPr/>
          </p:nvCxnSpPr>
          <p:spPr>
            <a:xfrm flipH="1" flipV="1">
              <a:off x="12252" y="5298"/>
              <a:ext cx="4" cy="134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H="1" flipV="1">
              <a:off x="16012" y="5300"/>
              <a:ext cx="4" cy="134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12593" y="5682"/>
              <a:ext cx="519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U</a:t>
              </a:r>
              <a:endParaRPr lang="en-US" altLang="zh-CN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6316" y="5618"/>
              <a:ext cx="519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U</a:t>
              </a:r>
              <a:endParaRPr lang="en-US" altLang="zh-CN"/>
            </a:p>
          </p:txBody>
        </p:sp>
        <p:graphicFrame>
          <p:nvGraphicFramePr>
            <p:cNvPr id="70" name="对象 6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372" y="6887"/>
            <a:ext cx="432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name="" r:id="rId9" imgW="165100" imgH="165100" progId="Equation.KSEE3">
                    <p:embed/>
                  </p:oleObj>
                </mc:Choice>
                <mc:Fallback>
                  <p:oleObj name="" r:id="rId9" imgW="165100" imgH="165100" progId="Equation.KSEE3">
                    <p:embed/>
                    <p:pic>
                      <p:nvPicPr>
                        <p:cNvPr id="0" name="图片 102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372" y="6887"/>
                          <a:ext cx="432" cy="4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对象 7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346" y="2109"/>
            <a:ext cx="484" cy="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" r:id="rId11" imgW="152400" imgH="177165" progId="Equation.KSEE3">
                    <p:embed/>
                  </p:oleObj>
                </mc:Choice>
                <mc:Fallback>
                  <p:oleObj name="" r:id="rId11" imgW="152400" imgH="177165" progId="Equation.KSEE3">
                    <p:embed/>
                    <p:pic>
                      <p:nvPicPr>
                        <p:cNvPr id="0" name="图片 102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346" y="2109"/>
                          <a:ext cx="484" cy="5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3" name="直接箭头连接符 72"/>
            <p:cNvCxnSpPr/>
            <p:nvPr/>
          </p:nvCxnSpPr>
          <p:spPr>
            <a:xfrm flipV="1">
              <a:off x="10150" y="4634"/>
              <a:ext cx="762" cy="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 flipV="1">
              <a:off x="13800" y="4702"/>
              <a:ext cx="762" cy="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文本框 74"/>
            <p:cNvSpPr txBox="1"/>
            <p:nvPr/>
          </p:nvSpPr>
          <p:spPr>
            <a:xfrm>
              <a:off x="10285" y="4817"/>
              <a:ext cx="492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V</a:t>
              </a:r>
              <a:endParaRPr lang="en-US" altLang="zh-CN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3935" y="4895"/>
              <a:ext cx="492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V</a:t>
              </a:r>
              <a:endParaRPr lang="en-US" altLang="zh-CN"/>
            </a:p>
          </p:txBody>
        </p:sp>
        <p:cxnSp>
          <p:nvCxnSpPr>
            <p:cNvPr id="77" name="直接箭头连接符 76"/>
            <p:cNvCxnSpPr/>
            <p:nvPr/>
          </p:nvCxnSpPr>
          <p:spPr>
            <a:xfrm flipV="1">
              <a:off x="17201" y="4617"/>
              <a:ext cx="762" cy="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文本框 77"/>
            <p:cNvSpPr txBox="1"/>
            <p:nvPr/>
          </p:nvSpPr>
          <p:spPr>
            <a:xfrm>
              <a:off x="17424" y="4924"/>
              <a:ext cx="492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V</a:t>
              </a:r>
              <a:endParaRPr lang="en-US" altLang="zh-CN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7916" y="4315"/>
              <a:ext cx="652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....</a:t>
              </a:r>
              <a:endParaRPr lang="en-US" altLang="zh-CN"/>
            </a:p>
          </p:txBody>
        </p:sp>
        <p:sp>
          <p:nvSpPr>
            <p:cNvPr id="81" name="椭圆 80"/>
            <p:cNvSpPr/>
            <p:nvPr/>
          </p:nvSpPr>
          <p:spPr>
            <a:xfrm>
              <a:off x="8247" y="6648"/>
              <a:ext cx="917" cy="91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</a:t>
              </a:r>
              <a:endParaRPr lang="en-US" altLang="zh-CN"/>
            </a:p>
          </p:txBody>
        </p:sp>
        <p:sp>
          <p:nvSpPr>
            <p:cNvPr id="82" name="椭圆 81"/>
            <p:cNvSpPr/>
            <p:nvPr/>
          </p:nvSpPr>
          <p:spPr>
            <a:xfrm>
              <a:off x="11796" y="6648"/>
              <a:ext cx="917" cy="91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</a:t>
              </a:r>
              <a:endParaRPr lang="en-US" altLang="zh-CN"/>
            </a:p>
          </p:txBody>
        </p:sp>
        <p:sp>
          <p:nvSpPr>
            <p:cNvPr id="83" name="椭圆 82"/>
            <p:cNvSpPr/>
            <p:nvPr/>
          </p:nvSpPr>
          <p:spPr>
            <a:xfrm>
              <a:off x="15556" y="6646"/>
              <a:ext cx="917" cy="91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</a:t>
              </a:r>
              <a:endParaRPr lang="en-US" altLang="zh-CN"/>
            </a:p>
          </p:txBody>
        </p:sp>
        <p:graphicFrame>
          <p:nvGraphicFramePr>
            <p:cNvPr id="84" name="对象 8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357" y="6804"/>
            <a:ext cx="698" cy="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13" imgW="266700" imgH="228600" progId="Equation.KSEE3">
                    <p:embed/>
                  </p:oleObj>
                </mc:Choice>
                <mc:Fallback>
                  <p:oleObj name="" r:id="rId13" imgW="266700" imgH="228600" progId="Equation.KSEE3">
                    <p:embed/>
                    <p:pic>
                      <p:nvPicPr>
                        <p:cNvPr id="0" name="图片 1027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357" y="6804"/>
                          <a:ext cx="698" cy="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" name="对象 8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5632" y="6804"/>
            <a:ext cx="765" cy="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" name="" r:id="rId15" imgW="292100" imgH="228600" progId="Equation.KSEE3">
                    <p:embed/>
                  </p:oleObj>
                </mc:Choice>
                <mc:Fallback>
                  <p:oleObj name="" r:id="rId15" imgW="292100" imgH="228600" progId="Equation.KSEE3">
                    <p:embed/>
                    <p:pic>
                      <p:nvPicPr>
                        <p:cNvPr id="0" name="图片 1027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5632" y="6804"/>
                          <a:ext cx="765" cy="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对象 8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989" y="6804"/>
            <a:ext cx="532" cy="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" name="" r:id="rId17" imgW="203200" imgH="228600" progId="Equation.KSEE3">
                    <p:embed/>
                  </p:oleObj>
                </mc:Choice>
                <mc:Fallback>
                  <p:oleObj name="" r:id="rId17" imgW="203200" imgH="228600" progId="Equation.KSEE3">
                    <p:embed/>
                    <p:pic>
                      <p:nvPicPr>
                        <p:cNvPr id="0" name="图片 1027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1989" y="6804"/>
                          <a:ext cx="532" cy="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9" name="文本框 88"/>
            <p:cNvSpPr txBox="1"/>
            <p:nvPr/>
          </p:nvSpPr>
          <p:spPr>
            <a:xfrm>
              <a:off x="4866" y="4220"/>
              <a:ext cx="136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Unfold</a:t>
              </a:r>
              <a:endParaRPr lang="en-US" altLang="zh-CN"/>
            </a:p>
          </p:txBody>
        </p:sp>
        <p:sp>
          <p:nvSpPr>
            <p:cNvPr id="90" name="椭圆 89"/>
            <p:cNvSpPr/>
            <p:nvPr/>
          </p:nvSpPr>
          <p:spPr>
            <a:xfrm>
              <a:off x="8247" y="1935"/>
              <a:ext cx="917" cy="9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graphicFrame>
          <p:nvGraphicFramePr>
            <p:cNvPr id="91" name="对象 9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303" y="2027"/>
            <a:ext cx="807" cy="7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19" imgW="254000" imgH="228600" progId="Equation.KSEE3">
                    <p:embed/>
                  </p:oleObj>
                </mc:Choice>
                <mc:Fallback>
                  <p:oleObj name="" r:id="rId19" imgW="254000" imgH="228600" progId="Equation.KSEE3">
                    <p:embed/>
                    <p:pic>
                      <p:nvPicPr>
                        <p:cNvPr id="0" name="图片 1029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8303" y="2027"/>
                          <a:ext cx="807" cy="7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" name="椭圆 92"/>
            <p:cNvSpPr/>
            <p:nvPr/>
          </p:nvSpPr>
          <p:spPr>
            <a:xfrm>
              <a:off x="15556" y="1936"/>
              <a:ext cx="917" cy="9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graphicFrame>
          <p:nvGraphicFramePr>
            <p:cNvPr id="94" name="对象 9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5571" y="2028"/>
            <a:ext cx="888" cy="7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" name="" r:id="rId21" imgW="279400" imgH="228600" progId="Equation.KSEE3">
                    <p:embed/>
                  </p:oleObj>
                </mc:Choice>
                <mc:Fallback>
                  <p:oleObj name="" r:id="rId21" imgW="279400" imgH="228600" progId="Equation.KSEE3">
                    <p:embed/>
                    <p:pic>
                      <p:nvPicPr>
                        <p:cNvPr id="0" name="图片 1029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5571" y="2028"/>
                          <a:ext cx="888" cy="7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" name="椭圆 95"/>
            <p:cNvSpPr/>
            <p:nvPr/>
          </p:nvSpPr>
          <p:spPr>
            <a:xfrm>
              <a:off x="11738" y="1937"/>
              <a:ext cx="917" cy="9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graphicFrame>
          <p:nvGraphicFramePr>
            <p:cNvPr id="97" name="对象 9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894" y="2029"/>
            <a:ext cx="605" cy="7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" name="" r:id="rId23" imgW="190500" imgH="228600" progId="Equation.KSEE3">
                    <p:embed/>
                  </p:oleObj>
                </mc:Choice>
                <mc:Fallback>
                  <p:oleObj name="" r:id="rId23" imgW="190500" imgH="228600" progId="Equation.KSEE3">
                    <p:embed/>
                    <p:pic>
                      <p:nvPicPr>
                        <p:cNvPr id="0" name="图片 1029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1894" y="2029"/>
                          <a:ext cx="605" cy="7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8" name="组合 27"/>
          <p:cNvGrpSpPr/>
          <p:nvPr/>
        </p:nvGrpSpPr>
        <p:grpSpPr>
          <a:xfrm>
            <a:off x="560070" y="543560"/>
            <a:ext cx="11307445" cy="4815840"/>
            <a:chOff x="882" y="856"/>
            <a:chExt cx="17807" cy="7584"/>
          </a:xfrm>
        </p:grpSpPr>
        <p:sp>
          <p:nvSpPr>
            <p:cNvPr id="4" name="矩形 3"/>
            <p:cNvSpPr/>
            <p:nvPr/>
          </p:nvSpPr>
          <p:spPr>
            <a:xfrm>
              <a:off x="4021" y="1832"/>
              <a:ext cx="2021" cy="115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Real images</a:t>
              </a:r>
              <a:endParaRPr lang="en-US" altLang="zh-CN"/>
            </a:p>
          </p:txBody>
        </p:sp>
        <p:sp>
          <p:nvSpPr>
            <p:cNvPr id="5" name="矩形 4"/>
            <p:cNvSpPr/>
            <p:nvPr/>
          </p:nvSpPr>
          <p:spPr>
            <a:xfrm>
              <a:off x="11356" y="1832"/>
              <a:ext cx="2345" cy="11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/>
                <a:t>Discriminator</a:t>
              </a:r>
              <a:endParaRPr lang="en-US" altLang="zh-CN"/>
            </a:p>
          </p:txBody>
        </p:sp>
        <p:sp>
          <p:nvSpPr>
            <p:cNvPr id="9" name="矩形 8"/>
            <p:cNvSpPr/>
            <p:nvPr/>
          </p:nvSpPr>
          <p:spPr>
            <a:xfrm>
              <a:off x="882" y="5526"/>
              <a:ext cx="1600" cy="29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/>
                <a:t>Random input</a:t>
              </a:r>
              <a:endParaRPr lang="en-US" altLang="zh-CN"/>
            </a:p>
          </p:txBody>
        </p:sp>
        <p:cxnSp>
          <p:nvCxnSpPr>
            <p:cNvPr id="10" name="直接箭头连接符 9"/>
            <p:cNvCxnSpPr>
              <a:stCxn id="9" idx="3"/>
              <a:endCxn id="8" idx="1"/>
            </p:cNvCxnSpPr>
            <p:nvPr/>
          </p:nvCxnSpPr>
          <p:spPr>
            <a:xfrm flipV="1">
              <a:off x="2482" y="6971"/>
              <a:ext cx="1539" cy="1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4021" y="6406"/>
              <a:ext cx="2021" cy="11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Generator</a:t>
              </a:r>
              <a:endParaRPr lang="en-US" altLang="zh-CN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6042" y="6978"/>
              <a:ext cx="1539" cy="1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6042" y="2403"/>
              <a:ext cx="1539" cy="1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7581" y="1831"/>
              <a:ext cx="2021" cy="115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Sample</a:t>
              </a:r>
              <a:endParaRPr lang="en-US" altLang="zh-CN"/>
            </a:p>
          </p:txBody>
        </p:sp>
        <p:sp>
          <p:nvSpPr>
            <p:cNvPr id="15" name="矩形 14"/>
            <p:cNvSpPr/>
            <p:nvPr/>
          </p:nvSpPr>
          <p:spPr>
            <a:xfrm>
              <a:off x="7581" y="6399"/>
              <a:ext cx="2021" cy="115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Sample</a:t>
              </a:r>
              <a:endParaRPr lang="en-US" altLang="zh-CN"/>
            </a:p>
          </p:txBody>
        </p:sp>
        <p:cxnSp>
          <p:nvCxnSpPr>
            <p:cNvPr id="16" name="直接箭头连接符 15"/>
            <p:cNvCxnSpPr>
              <a:stCxn id="14" idx="3"/>
              <a:endCxn id="5" idx="1"/>
            </p:cNvCxnSpPr>
            <p:nvPr/>
          </p:nvCxnSpPr>
          <p:spPr>
            <a:xfrm>
              <a:off x="9602" y="2409"/>
              <a:ext cx="1754" cy="15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5" idx="3"/>
              <a:endCxn id="5" idx="1"/>
            </p:cNvCxnSpPr>
            <p:nvPr/>
          </p:nvCxnSpPr>
          <p:spPr>
            <a:xfrm flipV="1">
              <a:off x="9602" y="2424"/>
              <a:ext cx="1754" cy="45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5" idx="3"/>
              <a:endCxn id="19" idx="1"/>
            </p:cNvCxnSpPr>
            <p:nvPr/>
          </p:nvCxnSpPr>
          <p:spPr>
            <a:xfrm flipV="1">
              <a:off x="13701" y="2410"/>
              <a:ext cx="2116" cy="1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15817" y="1832"/>
              <a:ext cx="2500" cy="115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Discriminator Loss</a:t>
              </a:r>
              <a:endParaRPr lang="en-US" altLang="zh-CN"/>
            </a:p>
          </p:txBody>
        </p:sp>
        <p:sp>
          <p:nvSpPr>
            <p:cNvPr id="21" name="矩形 20"/>
            <p:cNvSpPr/>
            <p:nvPr/>
          </p:nvSpPr>
          <p:spPr>
            <a:xfrm>
              <a:off x="15817" y="6400"/>
              <a:ext cx="2500" cy="115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Generator Loss</a:t>
              </a:r>
              <a:endParaRPr lang="en-US" altLang="zh-CN"/>
            </a:p>
          </p:txBody>
        </p:sp>
        <p:cxnSp>
          <p:nvCxnSpPr>
            <p:cNvPr id="22" name="直接箭头连接符 21"/>
            <p:cNvCxnSpPr>
              <a:stCxn id="5" idx="3"/>
              <a:endCxn id="21" idx="1"/>
            </p:cNvCxnSpPr>
            <p:nvPr/>
          </p:nvCxnSpPr>
          <p:spPr>
            <a:xfrm>
              <a:off x="13701" y="2424"/>
              <a:ext cx="2116" cy="455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10049" y="856"/>
              <a:ext cx="8641" cy="3105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5" name="直接箭头连接符 24"/>
            <p:cNvCxnSpPr/>
            <p:nvPr/>
          </p:nvCxnSpPr>
          <p:spPr>
            <a:xfrm flipH="1">
              <a:off x="10275" y="1170"/>
              <a:ext cx="321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13701" y="880"/>
              <a:ext cx="274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Backpropagation</a:t>
              </a:r>
              <a:endParaRPr lang="en-US" altLang="zh-CN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560070" y="1276985"/>
            <a:ext cx="11071225" cy="4196715"/>
            <a:chOff x="882" y="2011"/>
            <a:chExt cx="17435" cy="6609"/>
          </a:xfrm>
        </p:grpSpPr>
        <p:sp>
          <p:nvSpPr>
            <p:cNvPr id="5" name="矩形 4"/>
            <p:cNvSpPr/>
            <p:nvPr/>
          </p:nvSpPr>
          <p:spPr>
            <a:xfrm>
              <a:off x="4021" y="2012"/>
              <a:ext cx="2021" cy="115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Real images</a:t>
              </a:r>
              <a:endParaRPr lang="en-US" altLang="zh-CN"/>
            </a:p>
          </p:txBody>
        </p:sp>
        <p:sp>
          <p:nvSpPr>
            <p:cNvPr id="6" name="矩形 5"/>
            <p:cNvSpPr/>
            <p:nvPr/>
          </p:nvSpPr>
          <p:spPr>
            <a:xfrm>
              <a:off x="11221" y="4191"/>
              <a:ext cx="2345" cy="11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/>
                <a:t>Discriminator</a:t>
              </a:r>
              <a:endParaRPr lang="en-US" altLang="zh-CN"/>
            </a:p>
          </p:txBody>
        </p:sp>
        <p:sp>
          <p:nvSpPr>
            <p:cNvPr id="9" name="矩形 8"/>
            <p:cNvSpPr/>
            <p:nvPr/>
          </p:nvSpPr>
          <p:spPr>
            <a:xfrm>
              <a:off x="882" y="5706"/>
              <a:ext cx="1600" cy="29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/>
                <a:t>Random input</a:t>
              </a:r>
              <a:endParaRPr lang="en-US" altLang="zh-CN"/>
            </a:p>
          </p:txBody>
        </p:sp>
        <p:cxnSp>
          <p:nvCxnSpPr>
            <p:cNvPr id="10" name="直接箭头连接符 9"/>
            <p:cNvCxnSpPr>
              <a:stCxn id="9" idx="3"/>
            </p:cNvCxnSpPr>
            <p:nvPr/>
          </p:nvCxnSpPr>
          <p:spPr>
            <a:xfrm flipV="1">
              <a:off x="2482" y="7151"/>
              <a:ext cx="1539" cy="1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4021" y="6586"/>
              <a:ext cx="2021" cy="11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Generator</a:t>
              </a:r>
              <a:endParaRPr lang="en-US" altLang="zh-CN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6042" y="7158"/>
              <a:ext cx="1539" cy="1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6042" y="2583"/>
              <a:ext cx="1539" cy="1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7581" y="2011"/>
              <a:ext cx="2021" cy="115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Sample</a:t>
              </a:r>
              <a:endParaRPr lang="en-US" altLang="zh-CN"/>
            </a:p>
          </p:txBody>
        </p:sp>
        <p:sp>
          <p:nvSpPr>
            <p:cNvPr id="15" name="矩形 14"/>
            <p:cNvSpPr/>
            <p:nvPr/>
          </p:nvSpPr>
          <p:spPr>
            <a:xfrm>
              <a:off x="7581" y="6579"/>
              <a:ext cx="2021" cy="115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Sample</a:t>
              </a:r>
              <a:endParaRPr lang="en-US" altLang="zh-CN"/>
            </a:p>
          </p:txBody>
        </p:sp>
        <p:cxnSp>
          <p:nvCxnSpPr>
            <p:cNvPr id="16" name="直接箭头连接符 15"/>
            <p:cNvCxnSpPr>
              <a:stCxn id="14" idx="3"/>
              <a:endCxn id="6" idx="1"/>
            </p:cNvCxnSpPr>
            <p:nvPr/>
          </p:nvCxnSpPr>
          <p:spPr>
            <a:xfrm>
              <a:off x="9602" y="2589"/>
              <a:ext cx="1619" cy="219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5" idx="3"/>
              <a:endCxn id="6" idx="1"/>
            </p:cNvCxnSpPr>
            <p:nvPr/>
          </p:nvCxnSpPr>
          <p:spPr>
            <a:xfrm flipV="1">
              <a:off x="9602" y="4783"/>
              <a:ext cx="1619" cy="237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6" idx="3"/>
              <a:endCxn id="19" idx="1"/>
            </p:cNvCxnSpPr>
            <p:nvPr/>
          </p:nvCxnSpPr>
          <p:spPr>
            <a:xfrm flipV="1">
              <a:off x="13566" y="2590"/>
              <a:ext cx="2251" cy="219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15817" y="2012"/>
              <a:ext cx="2500" cy="115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Discriminator Loss</a:t>
              </a:r>
              <a:endParaRPr lang="en-US" altLang="zh-CN"/>
            </a:p>
          </p:txBody>
        </p:sp>
        <p:sp>
          <p:nvSpPr>
            <p:cNvPr id="21" name="矩形 20"/>
            <p:cNvSpPr/>
            <p:nvPr/>
          </p:nvSpPr>
          <p:spPr>
            <a:xfrm>
              <a:off x="15817" y="6580"/>
              <a:ext cx="2500" cy="115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Generator Loss</a:t>
              </a:r>
              <a:endParaRPr lang="en-US" altLang="zh-CN"/>
            </a:p>
          </p:txBody>
        </p:sp>
        <p:cxnSp>
          <p:nvCxnSpPr>
            <p:cNvPr id="22" name="直接箭头连接符 21"/>
            <p:cNvCxnSpPr>
              <a:stCxn id="6" idx="3"/>
              <a:endCxn id="21" idx="1"/>
            </p:cNvCxnSpPr>
            <p:nvPr/>
          </p:nvCxnSpPr>
          <p:spPr>
            <a:xfrm>
              <a:off x="13566" y="4783"/>
              <a:ext cx="2251" cy="2375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560070" y="1276985"/>
            <a:ext cx="11383645" cy="4511675"/>
            <a:chOff x="882" y="2011"/>
            <a:chExt cx="17927" cy="7105"/>
          </a:xfrm>
        </p:grpSpPr>
        <p:sp>
          <p:nvSpPr>
            <p:cNvPr id="5" name="矩形 4"/>
            <p:cNvSpPr/>
            <p:nvPr/>
          </p:nvSpPr>
          <p:spPr>
            <a:xfrm>
              <a:off x="4021" y="2012"/>
              <a:ext cx="2021" cy="115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Real images</a:t>
              </a:r>
              <a:endParaRPr lang="en-US" altLang="zh-CN"/>
            </a:p>
          </p:txBody>
        </p:sp>
        <p:sp>
          <p:nvSpPr>
            <p:cNvPr id="6" name="矩形 5"/>
            <p:cNvSpPr/>
            <p:nvPr/>
          </p:nvSpPr>
          <p:spPr>
            <a:xfrm>
              <a:off x="11221" y="6552"/>
              <a:ext cx="2345" cy="11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/>
                <a:t>Discriminator</a:t>
              </a:r>
              <a:endParaRPr lang="en-US" altLang="zh-CN"/>
            </a:p>
          </p:txBody>
        </p:sp>
        <p:sp>
          <p:nvSpPr>
            <p:cNvPr id="9" name="矩形 8"/>
            <p:cNvSpPr/>
            <p:nvPr/>
          </p:nvSpPr>
          <p:spPr>
            <a:xfrm>
              <a:off x="882" y="5706"/>
              <a:ext cx="1600" cy="29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/>
                <a:t>Random input</a:t>
              </a:r>
              <a:endParaRPr lang="en-US" altLang="zh-CN"/>
            </a:p>
          </p:txBody>
        </p:sp>
        <p:cxnSp>
          <p:nvCxnSpPr>
            <p:cNvPr id="10" name="直接箭头连接符 9"/>
            <p:cNvCxnSpPr>
              <a:stCxn id="9" idx="3"/>
            </p:cNvCxnSpPr>
            <p:nvPr/>
          </p:nvCxnSpPr>
          <p:spPr>
            <a:xfrm flipV="1">
              <a:off x="2482" y="7151"/>
              <a:ext cx="1539" cy="1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4021" y="6586"/>
              <a:ext cx="2021" cy="11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Generator</a:t>
              </a:r>
              <a:endParaRPr lang="en-US" altLang="zh-CN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6042" y="7158"/>
              <a:ext cx="1539" cy="1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6042" y="2583"/>
              <a:ext cx="1539" cy="1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7581" y="2011"/>
              <a:ext cx="2021" cy="115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Sample</a:t>
              </a:r>
              <a:endParaRPr lang="en-US" altLang="zh-CN"/>
            </a:p>
          </p:txBody>
        </p:sp>
        <p:sp>
          <p:nvSpPr>
            <p:cNvPr id="15" name="矩形 14"/>
            <p:cNvSpPr/>
            <p:nvPr/>
          </p:nvSpPr>
          <p:spPr>
            <a:xfrm>
              <a:off x="7581" y="6579"/>
              <a:ext cx="2021" cy="115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Sample</a:t>
              </a:r>
              <a:endParaRPr lang="en-US" altLang="zh-CN"/>
            </a:p>
          </p:txBody>
        </p:sp>
        <p:cxnSp>
          <p:nvCxnSpPr>
            <p:cNvPr id="16" name="直接箭头连接符 15"/>
            <p:cNvCxnSpPr>
              <a:stCxn id="14" idx="3"/>
              <a:endCxn id="6" idx="1"/>
            </p:cNvCxnSpPr>
            <p:nvPr/>
          </p:nvCxnSpPr>
          <p:spPr>
            <a:xfrm>
              <a:off x="9602" y="2589"/>
              <a:ext cx="1619" cy="4555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5" idx="3"/>
              <a:endCxn id="6" idx="1"/>
            </p:cNvCxnSpPr>
            <p:nvPr/>
          </p:nvCxnSpPr>
          <p:spPr>
            <a:xfrm flipV="1">
              <a:off x="9602" y="7144"/>
              <a:ext cx="1619" cy="1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6" idx="3"/>
              <a:endCxn id="19" idx="1"/>
            </p:cNvCxnSpPr>
            <p:nvPr/>
          </p:nvCxnSpPr>
          <p:spPr>
            <a:xfrm flipV="1">
              <a:off x="13566" y="2590"/>
              <a:ext cx="2251" cy="455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15817" y="2012"/>
              <a:ext cx="2500" cy="115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Discriminator Loss</a:t>
              </a:r>
              <a:endParaRPr lang="en-US" altLang="zh-CN"/>
            </a:p>
          </p:txBody>
        </p:sp>
        <p:sp>
          <p:nvSpPr>
            <p:cNvPr id="21" name="矩形 20"/>
            <p:cNvSpPr/>
            <p:nvPr/>
          </p:nvSpPr>
          <p:spPr>
            <a:xfrm>
              <a:off x="15817" y="6580"/>
              <a:ext cx="2500" cy="115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Generator Loss</a:t>
              </a:r>
              <a:endParaRPr lang="en-US" altLang="zh-CN"/>
            </a:p>
          </p:txBody>
        </p:sp>
        <p:cxnSp>
          <p:nvCxnSpPr>
            <p:cNvPr id="22" name="直接箭头连接符 21"/>
            <p:cNvCxnSpPr>
              <a:stCxn id="6" idx="3"/>
              <a:endCxn id="21" idx="1"/>
            </p:cNvCxnSpPr>
            <p:nvPr/>
          </p:nvCxnSpPr>
          <p:spPr>
            <a:xfrm>
              <a:off x="13566" y="7144"/>
              <a:ext cx="2251" cy="1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2909" y="5486"/>
              <a:ext cx="15901" cy="363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5" name="直接箭头连接符 24"/>
            <p:cNvCxnSpPr/>
            <p:nvPr/>
          </p:nvCxnSpPr>
          <p:spPr>
            <a:xfrm flipH="1">
              <a:off x="10356" y="8445"/>
              <a:ext cx="3210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13782" y="8155"/>
              <a:ext cx="274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Backpropagation</a:t>
              </a:r>
              <a:endParaRPr lang="en-US" altLang="zh-CN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914400" y="947420"/>
            <a:ext cx="3086100" cy="15163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48625" y="947420"/>
            <a:ext cx="3244215" cy="1516380"/>
          </a:xfrm>
          <a:prstGeom prst="rect">
            <a:avLst/>
          </a:prstGeom>
        </p:spPr>
      </p:pic>
      <p:cxnSp>
        <p:nvCxnSpPr>
          <p:cNvPr id="6" name="曲线连接符 5"/>
          <p:cNvCxnSpPr/>
          <p:nvPr/>
        </p:nvCxnSpPr>
        <p:spPr>
          <a:xfrm>
            <a:off x="1000125" y="1043940"/>
            <a:ext cx="664845" cy="498475"/>
          </a:xfrm>
          <a:prstGeom prst="curvedConnector3">
            <a:avLst>
              <a:gd name="adj1" fmla="val 50048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任意多边形 6"/>
          <p:cNvSpPr/>
          <p:nvPr/>
        </p:nvSpPr>
        <p:spPr>
          <a:xfrm>
            <a:off x="2362200" y="1542415"/>
            <a:ext cx="1295400" cy="598805"/>
          </a:xfrm>
          <a:custGeom>
            <a:avLst/>
            <a:gdLst>
              <a:gd name="connisteX0" fmla="*/ 0 w 2002449"/>
              <a:gd name="connsiteY0" fmla="*/ 0 h 880533"/>
              <a:gd name="connisteX1" fmla="*/ 66675 w 2002449"/>
              <a:gd name="connsiteY1" fmla="*/ 38100 h 880533"/>
              <a:gd name="connisteX2" fmla="*/ 152400 w 2002449"/>
              <a:gd name="connsiteY2" fmla="*/ 95250 h 880533"/>
              <a:gd name="connisteX3" fmla="*/ 219075 w 2002449"/>
              <a:gd name="connsiteY3" fmla="*/ 133350 h 880533"/>
              <a:gd name="connisteX4" fmla="*/ 285750 w 2002449"/>
              <a:gd name="connsiteY4" fmla="*/ 171450 h 880533"/>
              <a:gd name="connisteX5" fmla="*/ 352425 w 2002449"/>
              <a:gd name="connsiteY5" fmla="*/ 219075 h 880533"/>
              <a:gd name="connisteX6" fmla="*/ 438150 w 2002449"/>
              <a:gd name="connsiteY6" fmla="*/ 257175 h 880533"/>
              <a:gd name="connisteX7" fmla="*/ 504825 w 2002449"/>
              <a:gd name="connsiteY7" fmla="*/ 314325 h 880533"/>
              <a:gd name="connisteX8" fmla="*/ 571500 w 2002449"/>
              <a:gd name="connsiteY8" fmla="*/ 333375 h 880533"/>
              <a:gd name="connisteX9" fmla="*/ 638175 w 2002449"/>
              <a:gd name="connsiteY9" fmla="*/ 371475 h 880533"/>
              <a:gd name="connisteX10" fmla="*/ 714375 w 2002449"/>
              <a:gd name="connsiteY10" fmla="*/ 400050 h 880533"/>
              <a:gd name="connisteX11" fmla="*/ 781050 w 2002449"/>
              <a:gd name="connsiteY11" fmla="*/ 428625 h 880533"/>
              <a:gd name="connisteX12" fmla="*/ 857250 w 2002449"/>
              <a:gd name="connsiteY12" fmla="*/ 466725 h 880533"/>
              <a:gd name="connisteX13" fmla="*/ 923925 w 2002449"/>
              <a:gd name="connsiteY13" fmla="*/ 514350 h 880533"/>
              <a:gd name="connisteX14" fmla="*/ 1000125 w 2002449"/>
              <a:gd name="connsiteY14" fmla="*/ 552450 h 880533"/>
              <a:gd name="connisteX15" fmla="*/ 1066800 w 2002449"/>
              <a:gd name="connsiteY15" fmla="*/ 571500 h 880533"/>
              <a:gd name="connisteX16" fmla="*/ 1143000 w 2002449"/>
              <a:gd name="connsiteY16" fmla="*/ 590550 h 880533"/>
              <a:gd name="connisteX17" fmla="*/ 1209675 w 2002449"/>
              <a:gd name="connsiteY17" fmla="*/ 600075 h 880533"/>
              <a:gd name="connisteX18" fmla="*/ 1285875 w 2002449"/>
              <a:gd name="connsiteY18" fmla="*/ 619125 h 880533"/>
              <a:gd name="connisteX19" fmla="*/ 1295400 w 2002449"/>
              <a:gd name="connsiteY19" fmla="*/ 685800 h 880533"/>
              <a:gd name="connisteX20" fmla="*/ 1285875 w 2002449"/>
              <a:gd name="connsiteY20" fmla="*/ 752475 h 880533"/>
              <a:gd name="connisteX21" fmla="*/ 1219200 w 2002449"/>
              <a:gd name="connsiteY21" fmla="*/ 809625 h 880533"/>
              <a:gd name="connisteX22" fmla="*/ 1143000 w 2002449"/>
              <a:gd name="connsiteY22" fmla="*/ 847725 h 880533"/>
              <a:gd name="connisteX23" fmla="*/ 1076325 w 2002449"/>
              <a:gd name="connsiteY23" fmla="*/ 857250 h 880533"/>
              <a:gd name="connisteX24" fmla="*/ 1000125 w 2002449"/>
              <a:gd name="connsiteY24" fmla="*/ 876300 h 880533"/>
              <a:gd name="connisteX25" fmla="*/ 933450 w 2002449"/>
              <a:gd name="connsiteY25" fmla="*/ 876300 h 880533"/>
              <a:gd name="connisteX26" fmla="*/ 847725 w 2002449"/>
              <a:gd name="connsiteY26" fmla="*/ 876300 h 880533"/>
              <a:gd name="connisteX27" fmla="*/ 752475 w 2002449"/>
              <a:gd name="connsiteY27" fmla="*/ 876300 h 880533"/>
              <a:gd name="connisteX28" fmla="*/ 647700 w 2002449"/>
              <a:gd name="connsiteY28" fmla="*/ 876300 h 880533"/>
              <a:gd name="connisteX29" fmla="*/ 571500 w 2002449"/>
              <a:gd name="connsiteY29" fmla="*/ 876300 h 880533"/>
              <a:gd name="connisteX30" fmla="*/ 504825 w 2002449"/>
              <a:gd name="connsiteY30" fmla="*/ 876300 h 880533"/>
              <a:gd name="connisteX31" fmla="*/ 419100 w 2002449"/>
              <a:gd name="connsiteY31" fmla="*/ 876300 h 880533"/>
              <a:gd name="connisteX32" fmla="*/ 352425 w 2002449"/>
              <a:gd name="connsiteY32" fmla="*/ 876300 h 880533"/>
              <a:gd name="connisteX33" fmla="*/ 285750 w 2002449"/>
              <a:gd name="connsiteY33" fmla="*/ 876300 h 880533"/>
              <a:gd name="connisteX34" fmla="*/ 219075 w 2002449"/>
              <a:gd name="connsiteY34" fmla="*/ 876300 h 880533"/>
              <a:gd name="connisteX35" fmla="*/ 142875 w 2002449"/>
              <a:gd name="connsiteY35" fmla="*/ 828675 h 880533"/>
              <a:gd name="connisteX36" fmla="*/ 85725 w 2002449"/>
              <a:gd name="connsiteY36" fmla="*/ 762000 h 880533"/>
              <a:gd name="connisteX37" fmla="*/ 28575 w 2002449"/>
              <a:gd name="connsiteY37" fmla="*/ 685800 h 880533"/>
              <a:gd name="connisteX38" fmla="*/ 19050 w 2002449"/>
              <a:gd name="connsiteY38" fmla="*/ 619125 h 880533"/>
              <a:gd name="connisteX39" fmla="*/ 95250 w 2002449"/>
              <a:gd name="connsiteY39" fmla="*/ 590550 h 880533"/>
              <a:gd name="connisteX40" fmla="*/ 161925 w 2002449"/>
              <a:gd name="connsiteY40" fmla="*/ 561975 h 880533"/>
              <a:gd name="connisteX41" fmla="*/ 238125 w 2002449"/>
              <a:gd name="connsiteY41" fmla="*/ 523875 h 880533"/>
              <a:gd name="connisteX42" fmla="*/ 304800 w 2002449"/>
              <a:gd name="connsiteY42" fmla="*/ 476250 h 880533"/>
              <a:gd name="connisteX43" fmla="*/ 381000 w 2002449"/>
              <a:gd name="connsiteY43" fmla="*/ 419100 h 880533"/>
              <a:gd name="connisteX44" fmla="*/ 409575 w 2002449"/>
              <a:gd name="connsiteY44" fmla="*/ 352425 h 880533"/>
              <a:gd name="connisteX45" fmla="*/ 447675 w 2002449"/>
              <a:gd name="connsiteY45" fmla="*/ 285750 h 880533"/>
              <a:gd name="connisteX46" fmla="*/ 495300 w 2002449"/>
              <a:gd name="connsiteY46" fmla="*/ 209550 h 880533"/>
              <a:gd name="connisteX47" fmla="*/ 542925 w 2002449"/>
              <a:gd name="connsiteY47" fmla="*/ 142875 h 880533"/>
              <a:gd name="connisteX48" fmla="*/ 619125 w 2002449"/>
              <a:gd name="connsiteY48" fmla="*/ 95250 h 880533"/>
              <a:gd name="connisteX49" fmla="*/ 685800 w 2002449"/>
              <a:gd name="connsiteY49" fmla="*/ 66675 h 880533"/>
              <a:gd name="connisteX50" fmla="*/ 762000 w 2002449"/>
              <a:gd name="connsiteY50" fmla="*/ 57150 h 880533"/>
              <a:gd name="connisteX51" fmla="*/ 838200 w 2002449"/>
              <a:gd name="connsiteY51" fmla="*/ 47625 h 880533"/>
              <a:gd name="connisteX52" fmla="*/ 904875 w 2002449"/>
              <a:gd name="connsiteY52" fmla="*/ 47625 h 880533"/>
              <a:gd name="connisteX53" fmla="*/ 981075 w 2002449"/>
              <a:gd name="connsiteY53" fmla="*/ 47625 h 880533"/>
              <a:gd name="connisteX54" fmla="*/ 1057275 w 2002449"/>
              <a:gd name="connsiteY54" fmla="*/ 47625 h 880533"/>
              <a:gd name="connisteX55" fmla="*/ 1123950 w 2002449"/>
              <a:gd name="connsiteY55" fmla="*/ 47625 h 880533"/>
              <a:gd name="connisteX56" fmla="*/ 1200150 w 2002449"/>
              <a:gd name="connsiteY56" fmla="*/ 47625 h 880533"/>
              <a:gd name="connisteX57" fmla="*/ 1266825 w 2002449"/>
              <a:gd name="connsiteY57" fmla="*/ 47625 h 880533"/>
              <a:gd name="connisteX58" fmla="*/ 1333500 w 2002449"/>
              <a:gd name="connsiteY58" fmla="*/ 47625 h 880533"/>
              <a:gd name="connisteX59" fmla="*/ 1400175 w 2002449"/>
              <a:gd name="connsiteY59" fmla="*/ 47625 h 880533"/>
              <a:gd name="connisteX60" fmla="*/ 1476375 w 2002449"/>
              <a:gd name="connsiteY60" fmla="*/ 76200 h 880533"/>
              <a:gd name="connisteX61" fmla="*/ 1543050 w 2002449"/>
              <a:gd name="connsiteY61" fmla="*/ 85725 h 880533"/>
              <a:gd name="connisteX62" fmla="*/ 1619250 w 2002449"/>
              <a:gd name="connsiteY62" fmla="*/ 123825 h 880533"/>
              <a:gd name="connisteX63" fmla="*/ 1685925 w 2002449"/>
              <a:gd name="connsiteY63" fmla="*/ 161925 h 880533"/>
              <a:gd name="connisteX64" fmla="*/ 1762125 w 2002449"/>
              <a:gd name="connsiteY64" fmla="*/ 228600 h 880533"/>
              <a:gd name="connisteX65" fmla="*/ 1828800 w 2002449"/>
              <a:gd name="connsiteY65" fmla="*/ 276225 h 880533"/>
              <a:gd name="connisteX66" fmla="*/ 1905000 w 2002449"/>
              <a:gd name="connsiteY66" fmla="*/ 333375 h 880533"/>
              <a:gd name="connisteX67" fmla="*/ 1952625 w 2002449"/>
              <a:gd name="connsiteY67" fmla="*/ 400050 h 880533"/>
              <a:gd name="connisteX68" fmla="*/ 1971675 w 2002449"/>
              <a:gd name="connsiteY68" fmla="*/ 466725 h 880533"/>
              <a:gd name="connisteX69" fmla="*/ 1981200 w 2002449"/>
              <a:gd name="connsiteY69" fmla="*/ 542925 h 880533"/>
              <a:gd name="connisteX70" fmla="*/ 1981200 w 2002449"/>
              <a:gd name="connsiteY70" fmla="*/ 609600 h 880533"/>
              <a:gd name="connisteX71" fmla="*/ 2000250 w 2002449"/>
              <a:gd name="connsiteY71" fmla="*/ 685800 h 880533"/>
              <a:gd name="connisteX72" fmla="*/ 2000250 w 2002449"/>
              <a:gd name="connsiteY72" fmla="*/ 752475 h 880533"/>
              <a:gd name="connisteX73" fmla="*/ 1990725 w 2002449"/>
              <a:gd name="connsiteY73" fmla="*/ 828675 h 88053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</a:cxnLst>
            <a:rect l="l" t="t" r="r" b="b"/>
            <a:pathLst>
              <a:path w="2002450" h="880533">
                <a:moveTo>
                  <a:pt x="0" y="0"/>
                </a:moveTo>
                <a:cubicBezTo>
                  <a:pt x="11430" y="6350"/>
                  <a:pt x="36195" y="19050"/>
                  <a:pt x="66675" y="38100"/>
                </a:cubicBezTo>
                <a:cubicBezTo>
                  <a:pt x="97155" y="57150"/>
                  <a:pt x="121920" y="76200"/>
                  <a:pt x="152400" y="95250"/>
                </a:cubicBezTo>
                <a:cubicBezTo>
                  <a:pt x="182880" y="114300"/>
                  <a:pt x="192405" y="118110"/>
                  <a:pt x="219075" y="133350"/>
                </a:cubicBezTo>
                <a:cubicBezTo>
                  <a:pt x="245745" y="148590"/>
                  <a:pt x="259080" y="154305"/>
                  <a:pt x="285750" y="171450"/>
                </a:cubicBezTo>
                <a:cubicBezTo>
                  <a:pt x="312420" y="188595"/>
                  <a:pt x="321945" y="201930"/>
                  <a:pt x="352425" y="219075"/>
                </a:cubicBezTo>
                <a:cubicBezTo>
                  <a:pt x="382905" y="236220"/>
                  <a:pt x="407670" y="238125"/>
                  <a:pt x="438150" y="257175"/>
                </a:cubicBezTo>
                <a:cubicBezTo>
                  <a:pt x="468630" y="276225"/>
                  <a:pt x="478155" y="299085"/>
                  <a:pt x="504825" y="314325"/>
                </a:cubicBezTo>
                <a:cubicBezTo>
                  <a:pt x="531495" y="329565"/>
                  <a:pt x="544830" y="321945"/>
                  <a:pt x="571500" y="333375"/>
                </a:cubicBezTo>
                <a:cubicBezTo>
                  <a:pt x="598170" y="344805"/>
                  <a:pt x="609600" y="358140"/>
                  <a:pt x="638175" y="371475"/>
                </a:cubicBezTo>
                <a:cubicBezTo>
                  <a:pt x="666750" y="384810"/>
                  <a:pt x="685800" y="388620"/>
                  <a:pt x="714375" y="400050"/>
                </a:cubicBezTo>
                <a:cubicBezTo>
                  <a:pt x="742950" y="411480"/>
                  <a:pt x="752475" y="415290"/>
                  <a:pt x="781050" y="428625"/>
                </a:cubicBezTo>
                <a:cubicBezTo>
                  <a:pt x="809625" y="441960"/>
                  <a:pt x="828675" y="449580"/>
                  <a:pt x="857250" y="466725"/>
                </a:cubicBezTo>
                <a:cubicBezTo>
                  <a:pt x="885825" y="483870"/>
                  <a:pt x="895350" y="497205"/>
                  <a:pt x="923925" y="514350"/>
                </a:cubicBezTo>
                <a:cubicBezTo>
                  <a:pt x="952500" y="531495"/>
                  <a:pt x="971550" y="541020"/>
                  <a:pt x="1000125" y="552450"/>
                </a:cubicBezTo>
                <a:cubicBezTo>
                  <a:pt x="1028700" y="563880"/>
                  <a:pt x="1038225" y="563880"/>
                  <a:pt x="1066800" y="571500"/>
                </a:cubicBezTo>
                <a:cubicBezTo>
                  <a:pt x="1095375" y="579120"/>
                  <a:pt x="1114425" y="584835"/>
                  <a:pt x="1143000" y="590550"/>
                </a:cubicBezTo>
                <a:cubicBezTo>
                  <a:pt x="1171575" y="596265"/>
                  <a:pt x="1181100" y="594360"/>
                  <a:pt x="1209675" y="600075"/>
                </a:cubicBezTo>
                <a:cubicBezTo>
                  <a:pt x="1238250" y="605790"/>
                  <a:pt x="1268730" y="601980"/>
                  <a:pt x="1285875" y="619125"/>
                </a:cubicBezTo>
                <a:cubicBezTo>
                  <a:pt x="1303020" y="636270"/>
                  <a:pt x="1295400" y="659130"/>
                  <a:pt x="1295400" y="685800"/>
                </a:cubicBezTo>
                <a:cubicBezTo>
                  <a:pt x="1295400" y="712470"/>
                  <a:pt x="1301115" y="727710"/>
                  <a:pt x="1285875" y="752475"/>
                </a:cubicBezTo>
                <a:cubicBezTo>
                  <a:pt x="1270635" y="777240"/>
                  <a:pt x="1247775" y="790575"/>
                  <a:pt x="1219200" y="809625"/>
                </a:cubicBezTo>
                <a:cubicBezTo>
                  <a:pt x="1190625" y="828675"/>
                  <a:pt x="1171575" y="838200"/>
                  <a:pt x="1143000" y="847725"/>
                </a:cubicBezTo>
                <a:cubicBezTo>
                  <a:pt x="1114425" y="857250"/>
                  <a:pt x="1104900" y="851535"/>
                  <a:pt x="1076325" y="857250"/>
                </a:cubicBezTo>
                <a:cubicBezTo>
                  <a:pt x="1047750" y="862965"/>
                  <a:pt x="1028700" y="872490"/>
                  <a:pt x="1000125" y="876300"/>
                </a:cubicBezTo>
                <a:cubicBezTo>
                  <a:pt x="971550" y="880110"/>
                  <a:pt x="963930" y="876300"/>
                  <a:pt x="933450" y="876300"/>
                </a:cubicBezTo>
                <a:cubicBezTo>
                  <a:pt x="902970" y="876300"/>
                  <a:pt x="883920" y="876300"/>
                  <a:pt x="847725" y="876300"/>
                </a:cubicBezTo>
                <a:cubicBezTo>
                  <a:pt x="811530" y="876300"/>
                  <a:pt x="792480" y="876300"/>
                  <a:pt x="752475" y="876300"/>
                </a:cubicBezTo>
                <a:cubicBezTo>
                  <a:pt x="712470" y="876300"/>
                  <a:pt x="683895" y="876300"/>
                  <a:pt x="647700" y="876300"/>
                </a:cubicBezTo>
                <a:cubicBezTo>
                  <a:pt x="611505" y="876300"/>
                  <a:pt x="600075" y="876300"/>
                  <a:pt x="571500" y="876300"/>
                </a:cubicBezTo>
                <a:cubicBezTo>
                  <a:pt x="542925" y="876300"/>
                  <a:pt x="535305" y="876300"/>
                  <a:pt x="504825" y="876300"/>
                </a:cubicBezTo>
                <a:cubicBezTo>
                  <a:pt x="474345" y="876300"/>
                  <a:pt x="449580" y="876300"/>
                  <a:pt x="419100" y="876300"/>
                </a:cubicBezTo>
                <a:cubicBezTo>
                  <a:pt x="388620" y="876300"/>
                  <a:pt x="379095" y="876300"/>
                  <a:pt x="352425" y="876300"/>
                </a:cubicBezTo>
                <a:cubicBezTo>
                  <a:pt x="325755" y="876300"/>
                  <a:pt x="312420" y="876300"/>
                  <a:pt x="285750" y="876300"/>
                </a:cubicBezTo>
                <a:cubicBezTo>
                  <a:pt x="259080" y="876300"/>
                  <a:pt x="247650" y="885825"/>
                  <a:pt x="219075" y="876300"/>
                </a:cubicBezTo>
                <a:cubicBezTo>
                  <a:pt x="190500" y="866775"/>
                  <a:pt x="169545" y="851535"/>
                  <a:pt x="142875" y="828675"/>
                </a:cubicBezTo>
                <a:cubicBezTo>
                  <a:pt x="116205" y="805815"/>
                  <a:pt x="108585" y="790575"/>
                  <a:pt x="85725" y="762000"/>
                </a:cubicBezTo>
                <a:cubicBezTo>
                  <a:pt x="62865" y="733425"/>
                  <a:pt x="41910" y="714375"/>
                  <a:pt x="28575" y="685800"/>
                </a:cubicBezTo>
                <a:cubicBezTo>
                  <a:pt x="15240" y="657225"/>
                  <a:pt x="5715" y="638175"/>
                  <a:pt x="19050" y="619125"/>
                </a:cubicBezTo>
                <a:cubicBezTo>
                  <a:pt x="32385" y="600075"/>
                  <a:pt x="66675" y="601980"/>
                  <a:pt x="95250" y="590550"/>
                </a:cubicBezTo>
                <a:cubicBezTo>
                  <a:pt x="123825" y="579120"/>
                  <a:pt x="133350" y="575310"/>
                  <a:pt x="161925" y="561975"/>
                </a:cubicBezTo>
                <a:cubicBezTo>
                  <a:pt x="190500" y="548640"/>
                  <a:pt x="209550" y="541020"/>
                  <a:pt x="238125" y="523875"/>
                </a:cubicBezTo>
                <a:cubicBezTo>
                  <a:pt x="266700" y="506730"/>
                  <a:pt x="276225" y="497205"/>
                  <a:pt x="304800" y="476250"/>
                </a:cubicBezTo>
                <a:cubicBezTo>
                  <a:pt x="333375" y="455295"/>
                  <a:pt x="360045" y="443865"/>
                  <a:pt x="381000" y="419100"/>
                </a:cubicBezTo>
                <a:cubicBezTo>
                  <a:pt x="401955" y="394335"/>
                  <a:pt x="396240" y="379095"/>
                  <a:pt x="409575" y="352425"/>
                </a:cubicBezTo>
                <a:cubicBezTo>
                  <a:pt x="422910" y="325755"/>
                  <a:pt x="430530" y="314325"/>
                  <a:pt x="447675" y="285750"/>
                </a:cubicBezTo>
                <a:cubicBezTo>
                  <a:pt x="464820" y="257175"/>
                  <a:pt x="476250" y="238125"/>
                  <a:pt x="495300" y="209550"/>
                </a:cubicBezTo>
                <a:cubicBezTo>
                  <a:pt x="514350" y="180975"/>
                  <a:pt x="518160" y="165735"/>
                  <a:pt x="542925" y="142875"/>
                </a:cubicBezTo>
                <a:cubicBezTo>
                  <a:pt x="567690" y="120015"/>
                  <a:pt x="590550" y="110490"/>
                  <a:pt x="619125" y="95250"/>
                </a:cubicBezTo>
                <a:cubicBezTo>
                  <a:pt x="647700" y="80010"/>
                  <a:pt x="657225" y="74295"/>
                  <a:pt x="685800" y="66675"/>
                </a:cubicBezTo>
                <a:cubicBezTo>
                  <a:pt x="714375" y="59055"/>
                  <a:pt x="731520" y="60960"/>
                  <a:pt x="762000" y="57150"/>
                </a:cubicBezTo>
                <a:cubicBezTo>
                  <a:pt x="792480" y="53340"/>
                  <a:pt x="809625" y="49530"/>
                  <a:pt x="838200" y="47625"/>
                </a:cubicBezTo>
                <a:cubicBezTo>
                  <a:pt x="866775" y="45720"/>
                  <a:pt x="876300" y="47625"/>
                  <a:pt x="904875" y="47625"/>
                </a:cubicBezTo>
                <a:cubicBezTo>
                  <a:pt x="933450" y="47625"/>
                  <a:pt x="950595" y="47625"/>
                  <a:pt x="981075" y="47625"/>
                </a:cubicBezTo>
                <a:cubicBezTo>
                  <a:pt x="1011555" y="47625"/>
                  <a:pt x="1028700" y="47625"/>
                  <a:pt x="1057275" y="47625"/>
                </a:cubicBezTo>
                <a:cubicBezTo>
                  <a:pt x="1085850" y="47625"/>
                  <a:pt x="1095375" y="47625"/>
                  <a:pt x="1123950" y="47625"/>
                </a:cubicBezTo>
                <a:cubicBezTo>
                  <a:pt x="1152525" y="47625"/>
                  <a:pt x="1171575" y="47625"/>
                  <a:pt x="1200150" y="47625"/>
                </a:cubicBezTo>
                <a:cubicBezTo>
                  <a:pt x="1228725" y="47625"/>
                  <a:pt x="1240155" y="47625"/>
                  <a:pt x="1266825" y="47625"/>
                </a:cubicBezTo>
                <a:cubicBezTo>
                  <a:pt x="1293495" y="47625"/>
                  <a:pt x="1306830" y="47625"/>
                  <a:pt x="1333500" y="47625"/>
                </a:cubicBezTo>
                <a:cubicBezTo>
                  <a:pt x="1360170" y="47625"/>
                  <a:pt x="1371600" y="41910"/>
                  <a:pt x="1400175" y="47625"/>
                </a:cubicBezTo>
                <a:cubicBezTo>
                  <a:pt x="1428750" y="53340"/>
                  <a:pt x="1447800" y="68580"/>
                  <a:pt x="1476375" y="76200"/>
                </a:cubicBezTo>
                <a:cubicBezTo>
                  <a:pt x="1504950" y="83820"/>
                  <a:pt x="1514475" y="76200"/>
                  <a:pt x="1543050" y="85725"/>
                </a:cubicBezTo>
                <a:cubicBezTo>
                  <a:pt x="1571625" y="95250"/>
                  <a:pt x="1590675" y="108585"/>
                  <a:pt x="1619250" y="123825"/>
                </a:cubicBezTo>
                <a:cubicBezTo>
                  <a:pt x="1647825" y="139065"/>
                  <a:pt x="1657350" y="140970"/>
                  <a:pt x="1685925" y="161925"/>
                </a:cubicBezTo>
                <a:cubicBezTo>
                  <a:pt x="1714500" y="182880"/>
                  <a:pt x="1733550" y="205740"/>
                  <a:pt x="1762125" y="228600"/>
                </a:cubicBezTo>
                <a:cubicBezTo>
                  <a:pt x="1790700" y="251460"/>
                  <a:pt x="1800225" y="255270"/>
                  <a:pt x="1828800" y="276225"/>
                </a:cubicBezTo>
                <a:cubicBezTo>
                  <a:pt x="1857375" y="297180"/>
                  <a:pt x="1880235" y="308610"/>
                  <a:pt x="1905000" y="333375"/>
                </a:cubicBezTo>
                <a:cubicBezTo>
                  <a:pt x="1929765" y="358140"/>
                  <a:pt x="1939290" y="373380"/>
                  <a:pt x="1952625" y="400050"/>
                </a:cubicBezTo>
                <a:cubicBezTo>
                  <a:pt x="1965960" y="426720"/>
                  <a:pt x="1965960" y="438150"/>
                  <a:pt x="1971675" y="466725"/>
                </a:cubicBezTo>
                <a:cubicBezTo>
                  <a:pt x="1977390" y="495300"/>
                  <a:pt x="1979295" y="514350"/>
                  <a:pt x="1981200" y="542925"/>
                </a:cubicBezTo>
                <a:cubicBezTo>
                  <a:pt x="1983105" y="571500"/>
                  <a:pt x="1977390" y="581025"/>
                  <a:pt x="1981200" y="609600"/>
                </a:cubicBezTo>
                <a:cubicBezTo>
                  <a:pt x="1985010" y="638175"/>
                  <a:pt x="1996440" y="657225"/>
                  <a:pt x="2000250" y="685800"/>
                </a:cubicBezTo>
                <a:cubicBezTo>
                  <a:pt x="2004060" y="714375"/>
                  <a:pt x="2002155" y="723900"/>
                  <a:pt x="2000250" y="752475"/>
                </a:cubicBezTo>
                <a:cubicBezTo>
                  <a:pt x="1998345" y="781050"/>
                  <a:pt x="1992630" y="814705"/>
                  <a:pt x="1990725" y="828675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633595" y="1108710"/>
            <a:ext cx="649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FAKE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52895" y="1109345"/>
            <a:ext cx="655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accent6"/>
                </a:solidFill>
              </a:rPr>
              <a:t>REAL</a:t>
            </a:r>
            <a:endParaRPr lang="en-US" altLang="zh-CN" b="1">
              <a:solidFill>
                <a:schemeClr val="accent6"/>
              </a:solidFill>
            </a:endParaRPr>
          </a:p>
        </p:txBody>
      </p:sp>
      <p:cxnSp>
        <p:nvCxnSpPr>
          <p:cNvPr id="10" name="直接箭头连接符 9"/>
          <p:cNvCxnSpPr>
            <a:stCxn id="8" idx="1"/>
            <a:endCxn id="4" idx="3"/>
          </p:cNvCxnSpPr>
          <p:nvPr/>
        </p:nvCxnSpPr>
        <p:spPr>
          <a:xfrm flipH="1">
            <a:off x="4000500" y="1292860"/>
            <a:ext cx="633095" cy="4127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9" idx="3"/>
            <a:endCxn id="5" idx="1"/>
          </p:cNvCxnSpPr>
          <p:nvPr/>
        </p:nvCxnSpPr>
        <p:spPr>
          <a:xfrm>
            <a:off x="7308215" y="1293495"/>
            <a:ext cx="740410" cy="4121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914400" y="4143375"/>
            <a:ext cx="10377805" cy="1597025"/>
            <a:chOff x="1440" y="6525"/>
            <a:chExt cx="16343" cy="2515"/>
          </a:xfrm>
        </p:grpSpPr>
        <p:pic>
          <p:nvPicPr>
            <p:cNvPr id="13" name="图片 1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2675" y="6652"/>
              <a:ext cx="5109" cy="2388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7297" y="6906"/>
              <a:ext cx="1023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FF0000"/>
                  </a:solidFill>
                </a:rPr>
                <a:t>FAKE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477" y="6907"/>
              <a:ext cx="1032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chemeClr val="accent6"/>
                  </a:solidFill>
                </a:rPr>
                <a:t>REAL</a:t>
              </a:r>
              <a:endParaRPr lang="en-US" altLang="zh-CN" b="1">
                <a:solidFill>
                  <a:schemeClr val="accent6"/>
                </a:solidFill>
              </a:endParaRPr>
            </a:p>
          </p:txBody>
        </p:sp>
        <p:cxnSp>
          <p:nvCxnSpPr>
            <p:cNvPr id="16" name="直接箭头连接符 15"/>
            <p:cNvCxnSpPr>
              <a:stCxn id="14" idx="1"/>
            </p:cNvCxnSpPr>
            <p:nvPr/>
          </p:nvCxnSpPr>
          <p:spPr>
            <a:xfrm flipH="1">
              <a:off x="6300" y="7196"/>
              <a:ext cx="997" cy="65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5" idx="3"/>
              <a:endCxn id="13" idx="1"/>
            </p:cNvCxnSpPr>
            <p:nvPr/>
          </p:nvCxnSpPr>
          <p:spPr>
            <a:xfrm>
              <a:off x="11509" y="7197"/>
              <a:ext cx="1166" cy="64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1440" y="6652"/>
              <a:ext cx="4860" cy="238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198" y="6525"/>
              <a:ext cx="8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30</a:t>
              </a:r>
              <a:endParaRPr lang="en-US" altLang="zh-CN"/>
            </a:p>
          </p:txBody>
        </p:sp>
        <p:sp>
          <p:nvSpPr>
            <p:cNvPr id="25" name="笑脸 24"/>
            <p:cNvSpPr/>
            <p:nvPr/>
          </p:nvSpPr>
          <p:spPr>
            <a:xfrm>
              <a:off x="2752" y="6795"/>
              <a:ext cx="2340" cy="1005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718185" y="1699895"/>
            <a:ext cx="10535920" cy="1516380"/>
            <a:chOff x="1131" y="2677"/>
            <a:chExt cx="16592" cy="2388"/>
          </a:xfrm>
        </p:grpSpPr>
        <p:pic>
          <p:nvPicPr>
            <p:cNvPr id="13" name="图片 1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2615" y="2677"/>
              <a:ext cx="5109" cy="2388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7237" y="2931"/>
              <a:ext cx="1032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chemeClr val="accent6"/>
                  </a:solidFill>
                </a:rPr>
                <a:t>REAL</a:t>
              </a:r>
              <a:endParaRPr lang="en-US" altLang="zh-CN" b="1">
                <a:solidFill>
                  <a:schemeClr val="accent6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417" y="2932"/>
              <a:ext cx="1032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chemeClr val="accent6"/>
                  </a:solidFill>
                </a:rPr>
                <a:t>REAL</a:t>
              </a:r>
              <a:endParaRPr lang="en-US" altLang="zh-CN" b="1">
                <a:solidFill>
                  <a:schemeClr val="accent6"/>
                </a:solidFill>
              </a:endParaRPr>
            </a:p>
          </p:txBody>
        </p:sp>
        <p:cxnSp>
          <p:nvCxnSpPr>
            <p:cNvPr id="16" name="直接箭头连接符 15"/>
            <p:cNvCxnSpPr>
              <a:stCxn id="14" idx="1"/>
            </p:cNvCxnSpPr>
            <p:nvPr/>
          </p:nvCxnSpPr>
          <p:spPr>
            <a:xfrm flipH="1">
              <a:off x="6240" y="3221"/>
              <a:ext cx="997" cy="65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5" idx="3"/>
              <a:endCxn id="13" idx="1"/>
            </p:cNvCxnSpPr>
            <p:nvPr/>
          </p:nvCxnSpPr>
          <p:spPr>
            <a:xfrm>
              <a:off x="11449" y="3222"/>
              <a:ext cx="1166" cy="64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" name="图片 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131" y="2677"/>
              <a:ext cx="5109" cy="2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500,&quot;width&quot;:9630}"/>
</p:tagLst>
</file>

<file path=ppt/tags/tag2.xml><?xml version="1.0" encoding="utf-8"?>
<p:tagLst xmlns:p="http://schemas.openxmlformats.org/presentationml/2006/main">
  <p:tag name="KSO_WM_UNIT_PLACING_PICTURE_USER_VIEWPORT" val="{&quot;height&quot;:4500,&quot;width&quot;:9630}"/>
</p:tagLst>
</file>

<file path=ppt/tags/tag3.xml><?xml version="1.0" encoding="utf-8"?>
<p:tagLst xmlns:p="http://schemas.openxmlformats.org/presentationml/2006/main">
  <p:tag name="KSO_WM_UNIT_PLACING_PICTURE_USER_VIEWPORT" val="{&quot;height&quot;:4500,&quot;width&quot;:9630}"/>
</p:tagLst>
</file>

<file path=ppt/tags/tag4.xml><?xml version="1.0" encoding="utf-8"?>
<p:tagLst xmlns:p="http://schemas.openxmlformats.org/presentationml/2006/main">
  <p:tag name="KSO_WM_UNIT_PLACING_PICTURE_USER_VIEWPORT" val="{&quot;height&quot;:4500,&quot;width&quot;:9630}"/>
</p:tagLst>
</file>

<file path=ppt/tags/tag5.xml><?xml version="1.0" encoding="utf-8"?>
<p:tagLst xmlns:p="http://schemas.openxmlformats.org/presentationml/2006/main">
  <p:tag name="KSO_WM_UNIT_PLACING_PICTURE_USER_VIEWPORT" val="{&quot;height&quot;:2589,&quot;width&quot;:3488}"/>
</p:tagLst>
</file>

<file path=ppt/tags/tag6.xml><?xml version="1.0" encoding="utf-8"?>
<p:tagLst xmlns:p="http://schemas.openxmlformats.org/presentationml/2006/main">
  <p:tag name="KSO_WM_UNIT_PLACING_PICTURE_USER_VIEWPORT" val="{&quot;height&quot;:10800,&quot;width&quot;:108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1620</Words>
  <Application>WPS 演示</Application>
  <PresentationFormat>宽屏</PresentationFormat>
  <Paragraphs>609</Paragraphs>
  <Slides>24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24</vt:i4>
      </vt:variant>
    </vt:vector>
  </HeadingPairs>
  <TitlesOfParts>
    <vt:vector size="45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s1mple</dc:creator>
  <cp:lastModifiedBy>x³</cp:lastModifiedBy>
  <cp:revision>15</cp:revision>
  <dcterms:created xsi:type="dcterms:W3CDTF">2021-03-05T13:26:00Z</dcterms:created>
  <dcterms:modified xsi:type="dcterms:W3CDTF">2021-03-22T08:46:31Z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8116ABF48E7341EA9B4CB7C79294CEBA</vt:lpwstr>
  </property>
</Properties>
</file>